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7" r:id="rId2"/>
    <p:sldId id="450" r:id="rId3"/>
    <p:sldId id="267" r:id="rId4"/>
    <p:sldId id="451" r:id="rId5"/>
    <p:sldId id="270" r:id="rId6"/>
    <p:sldId id="290" r:id="rId7"/>
    <p:sldId id="452" r:id="rId8"/>
    <p:sldId id="261" r:id="rId9"/>
    <p:sldId id="265" r:id="rId10"/>
    <p:sldId id="264" r:id="rId11"/>
    <p:sldId id="263" r:id="rId12"/>
    <p:sldId id="453" r:id="rId13"/>
    <p:sldId id="326" r:id="rId14"/>
    <p:sldId id="327" r:id="rId15"/>
    <p:sldId id="328" r:id="rId16"/>
    <p:sldId id="329" r:id="rId17"/>
    <p:sldId id="330" r:id="rId18"/>
    <p:sldId id="325" r:id="rId19"/>
    <p:sldId id="455" r:id="rId20"/>
    <p:sldId id="273" r:id="rId21"/>
    <p:sldId id="456" r:id="rId22"/>
    <p:sldId id="440" r:id="rId23"/>
    <p:sldId id="441" r:id="rId24"/>
    <p:sldId id="272" r:id="rId25"/>
    <p:sldId id="443" r:id="rId26"/>
    <p:sldId id="444" r:id="rId27"/>
    <p:sldId id="445" r:id="rId28"/>
    <p:sldId id="274" r:id="rId29"/>
    <p:sldId id="446" r:id="rId30"/>
    <p:sldId id="442" r:id="rId31"/>
    <p:sldId id="447" r:id="rId32"/>
    <p:sldId id="275" r:id="rId33"/>
    <p:sldId id="276" r:id="rId34"/>
    <p:sldId id="277" r:id="rId35"/>
    <p:sldId id="278" r:id="rId36"/>
    <p:sldId id="262" r:id="rId37"/>
    <p:sldId id="280" r:id="rId38"/>
    <p:sldId id="281" r:id="rId39"/>
    <p:sldId id="282" r:id="rId40"/>
    <p:sldId id="283" r:id="rId41"/>
    <p:sldId id="287" r:id="rId42"/>
    <p:sldId id="288" r:id="rId43"/>
    <p:sldId id="289" r:id="rId44"/>
    <p:sldId id="284" r:id="rId45"/>
    <p:sldId id="285" r:id="rId46"/>
    <p:sldId id="286" r:id="rId47"/>
    <p:sldId id="449" r:id="rId48"/>
    <p:sldId id="292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1D524-F1CE-4153-A00C-03774E7A26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B98B-CFBD-4DBF-88F2-9BCDB8E0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4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641C-EA29-4810-99E3-90524386A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91162-5A70-4438-A1BD-028D4B906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E5034-C5D0-484E-B15A-897A90BD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2253-6D8C-4DD8-B4B5-E114FB069AE3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24955-76C6-4373-854F-BCB0BB4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40B8-E0D7-4E66-A961-9F269D64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2549-7F51-4A8B-BAD4-337DB805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89CC0-CAFB-47A9-9862-5F22F6752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4E6B-F86B-4342-826F-74D7D54B5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08C66-B765-4051-8AD4-B95A7169384A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98DC8-8B8D-4781-A75B-BF73B032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2EB6-5BF3-4FE9-93E9-7C6D5396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7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E59FA-F740-4410-845D-05BCD63D7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AE596-8AAC-43F3-A468-61F76C546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F631-4947-41F7-9F4D-31034F4A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4A5E-A947-4A42-90D6-16242F9E905E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100B-9046-42DF-9DA9-4C9FA46D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2CCC0-3227-42A1-9098-0990FA79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6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60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96761" y="1692401"/>
            <a:ext cx="1270" cy="4709160"/>
          </a:xfrm>
          <a:custGeom>
            <a:avLst/>
            <a:gdLst/>
            <a:ahLst/>
            <a:cxnLst/>
            <a:rect l="l" t="t" r="r" b="b"/>
            <a:pathLst>
              <a:path w="1270" h="4709160">
                <a:moveTo>
                  <a:pt x="1015" y="0"/>
                </a:moveTo>
                <a:lnTo>
                  <a:pt x="0" y="4709160"/>
                </a:lnTo>
              </a:path>
            </a:pathLst>
          </a:custGeom>
          <a:ln w="19811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29293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8768" y="2116582"/>
            <a:ext cx="4903470" cy="3783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250B6-DA41-4ECC-A5DF-C9FE13F550AF}" type="datetime1">
              <a:rPr lang="en-US" smtClean="0"/>
              <a:t>4/22/2024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159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47D5-C33C-4723-9AD1-9581DC6F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B487A-E2D1-45DD-B59A-718A33E9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9D885-FAFD-47B5-8C78-CAFD56BA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BFB2F-BC6E-4EAB-84F8-667582383709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B421F-0782-40C5-A167-33AF23B4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B8987-8B42-40C6-B122-C56CEF97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48AE-AEAE-47A9-9549-B0C4C749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2CF30-9A61-43C7-9538-31F1E9A4F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3E23-330C-42D8-9A5C-F7BDCE62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8D0F-BA96-4D1F-870B-3EBCB3F949E2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32D1-C165-4119-8D7E-3C291A93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F9A1E-FC77-4E0A-AD3C-F63F5A2B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6D70-AA94-472B-9DCF-50F0B719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C16-A2A7-4E42-B50B-75F19E4A8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9EBB1-466B-4A8B-8B49-9AC1A8542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3B404-52EA-4305-9E53-5F759216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B3B-5542-450E-ACF3-EE53C05853FB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269B4-3E7D-44D5-AE6C-246B7EFA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17CF0-723D-4219-B279-65C40E6C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F3A1-711E-4A27-ADCA-934F44D3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09AAC-F71E-4F39-883D-FFC064C4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8E404-4304-4577-9CD4-4E964CE4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393C-3619-4211-8372-5A1A43920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3182A-B51C-4A24-AFBC-4971F98F3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EC582-F361-4ECA-84C4-4BB28B73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E2C9-89C0-406A-AF05-9B138E7197D6}" type="datetime1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74846-31C7-4BEC-AA8D-09663E3E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7E60F-12A6-4537-91E5-6995B58E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8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EEC-7E5A-472D-B54A-47461BF3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FD07E-E07F-4C67-ADC4-B0634ED2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37EF-B8C5-49DF-A3ED-DAF5CD3CEAE4}" type="datetime1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77B5D-545A-4255-9C8F-D6689A43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49B79-D977-4AB2-B254-FF6E4B62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9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6B27-F7B2-4B07-8AD7-E8F51E33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5ED4-D21A-426F-8C7C-F6B27C47FA81}" type="datetime1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3E120-A0DF-4E55-B98E-22B2E5CD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8C472-3E9B-4572-88D4-7BC98A44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9801-71AD-4DC5-B03E-9E888177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2AAE0-7D83-4FE3-868F-F350EFE3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13D8A-856E-40B8-A750-D73677748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D4204-D46B-48FC-9B94-C9A90E1B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4C2E-F80B-4A7B-AA1C-D6ACAEE7FDCF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C9CBF-9DDE-4F00-B981-A9C7F110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216F1-9072-46E4-A336-7A51F9D8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4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E600-90C0-44A0-AD62-A364BFE7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35443-A888-460A-8B9C-2E2436FB5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E29A4-E9F9-4279-9FE3-35AD750F8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DE38E-4870-4A0D-84A3-BEA30725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EC93-4A0C-49C1-9F8C-A501081DD9CA}" type="datetime1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239CD-9373-4D81-A144-D4AA42B8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EA427-B96B-48B7-BFC9-F4F77DB3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14BCF-1BD4-4BFF-8B20-FDD58BBC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B671F-E9BE-4F0B-8592-12C9F126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F8C20-0368-48CD-A306-887A9FE8D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E8660-14C2-45B3-B63D-CBCBA6AE77F8}" type="datetime1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F7FC-8DAB-4A49-8FDF-4D259E86C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0FC4-82DE-48F8-8D41-4C1B0A7DA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D257C-DDB9-4445-AD9A-AE1AF229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1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557A3D-EB15-4DD6-A00E-12FF3FDC0C3B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F2A628-432E-460D-9C3F-8B83EE4EB5A2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68812" y="3425484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8BACB0-8D3B-44B8-AB66-C0F247FDED34}"/>
              </a:ext>
            </a:extLst>
          </p:cNvPr>
          <p:cNvSpPr txBox="1"/>
          <p:nvPr/>
        </p:nvSpPr>
        <p:spPr>
          <a:xfrm>
            <a:off x="1630017" y="3767757"/>
            <a:ext cx="89452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Stochastic Models Markov Processes &amp; Chains, Classification of states</a:t>
            </a:r>
            <a:r>
              <a:rPr lang="en-GB" sz="3600" dirty="0"/>
              <a:t> </a:t>
            </a:r>
          </a:p>
          <a:p>
            <a:pPr algn="ctr"/>
            <a:r>
              <a:rPr lang="en-GB" sz="3600" dirty="0"/>
              <a:t>Source:  Probability and Statistics by Krishna Gandhi 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33583-A0B3-433E-B8E8-4A5F3E34C19B}"/>
              </a:ext>
            </a:extLst>
          </p:cNvPr>
          <p:cNvSpPr txBox="1"/>
          <p:nvPr/>
        </p:nvSpPr>
        <p:spPr>
          <a:xfrm>
            <a:off x="4121426" y="1399559"/>
            <a:ext cx="31044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Data Science</a:t>
            </a:r>
          </a:p>
          <a:p>
            <a:pPr algn="ctr"/>
            <a:r>
              <a:rPr lang="en-GB" sz="4400" dirty="0"/>
              <a:t>Unit-III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4525C-0D8D-42B1-AE87-4C8F9A20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C10356-2336-445A-971A-A19CDB3136C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2DE912-10AF-4FA4-9183-DFCBE953988B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A0ACD5-55AD-4653-85DE-4BFCC771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414462"/>
            <a:ext cx="9674087" cy="4804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9AB61-ADAF-4753-8A14-B0E2ABAD18DC}"/>
              </a:ext>
            </a:extLst>
          </p:cNvPr>
          <p:cNvSpPr txBox="1"/>
          <p:nvPr/>
        </p:nvSpPr>
        <p:spPr>
          <a:xfrm>
            <a:off x="371062" y="333032"/>
            <a:ext cx="4453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Transition probability Matrix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DE6B7-666E-4B90-9E14-27668D12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D08219-47A3-4ADC-8283-7F906F40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3" y="1131576"/>
            <a:ext cx="9369287" cy="5393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4453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Transition probability Matrix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6618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First order and Higher-order Markov chains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CC29A-8561-C780-CA04-8AECADCD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1229360"/>
            <a:ext cx="964183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484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N-step Transition probabilities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1453B-EFC7-4063-9961-EE7CF203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48" y="1247774"/>
            <a:ext cx="9157251" cy="48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438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Markov Chain - Introduction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3F90F8-0A58-471F-8809-F57089D7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04" y="3558142"/>
            <a:ext cx="8892208" cy="3059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05935-3FDB-115D-8561-7A64C41B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04" y="1034539"/>
            <a:ext cx="8892208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Markov chain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27B57-6905-4785-A9D4-BAFC81E8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1131575"/>
            <a:ext cx="10088879" cy="50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Markov chain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1BFCA-1A38-4FB5-8B38-461AF27E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97" y="1131574"/>
            <a:ext cx="8415130" cy="3877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13E45-EAB3-4939-AAA5-D39E0BCB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7" y="4968603"/>
            <a:ext cx="8415130" cy="15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3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Markov chain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51A06-F551-4CBD-AEBA-B8480ED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1" y="1362277"/>
            <a:ext cx="10015330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52F30E-AEB6-463D-9678-8ED9D64BE690}"/>
              </a:ext>
            </a:extLst>
          </p:cNvPr>
          <p:cNvSpPr txBox="1"/>
          <p:nvPr/>
        </p:nvSpPr>
        <p:spPr>
          <a:xfrm>
            <a:off x="371062" y="333032"/>
            <a:ext cx="167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Examples 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9639F-767A-4549-900C-D297149E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562C0-CED2-AF7B-3757-550E0F5A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22" y="1355562"/>
            <a:ext cx="5150115" cy="177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049F5-A257-1028-2813-D63B94FF7FB3}"/>
              </a:ext>
            </a:extLst>
          </p:cNvPr>
          <p:cNvSpPr txBox="1"/>
          <p:nvPr/>
        </p:nvSpPr>
        <p:spPr>
          <a:xfrm>
            <a:off x="975360" y="3332480"/>
            <a:ext cx="755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Ergodic: Every state must be reachable to all states.</a:t>
            </a:r>
          </a:p>
          <a:p>
            <a:r>
              <a:rPr lang="en-IN" dirty="0"/>
              <a:t>Draw a transition diagram of the above </a:t>
            </a:r>
          </a:p>
          <a:p>
            <a:r>
              <a:rPr lang="en-IN" dirty="0"/>
              <a:t>Check: Not ergodic</a:t>
            </a:r>
          </a:p>
        </p:txBody>
      </p:sp>
    </p:spTree>
    <p:extLst>
      <p:ext uri="{BB962C8B-B14F-4D97-AF65-F5344CB8AC3E}">
        <p14:creationId xmlns:p14="http://schemas.microsoft.com/office/powerpoint/2010/main" val="197259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C2BE0-7DC6-DB56-B1F3-CF93A6C6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D96D1-6A5F-5C6B-59A2-D919ADDB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2"/>
          <a:stretch/>
        </p:blipFill>
        <p:spPr>
          <a:xfrm>
            <a:off x="6268278" y="1772529"/>
            <a:ext cx="5618922" cy="28078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0D1970-B19C-C584-2F1A-C48B0F5DF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67"/>
          <a:stretch/>
        </p:blipFill>
        <p:spPr>
          <a:xfrm>
            <a:off x="675860" y="1209822"/>
            <a:ext cx="5724939" cy="42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3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90DA-B373-9596-7621-A45E0ABF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136525"/>
            <a:ext cx="10515600" cy="1325563"/>
          </a:xfrm>
        </p:spPr>
        <p:txBody>
          <a:bodyPr/>
          <a:lstStyle/>
          <a:p>
            <a:r>
              <a:rPr lang="en-IN" b="1" dirty="0"/>
              <a:t>Stochastic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7CDC0-5EEF-8708-BCF5-D8D3B81B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CB4ED4-31C2-B396-E11E-2F6F47D85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9120" y="1298943"/>
            <a:ext cx="1139444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10007"/>
                </a:solidFill>
                <a:effectLst/>
                <a:latin typeface="Google Sans"/>
              </a:rPr>
              <a:t>A stochastic process is a mathematical object that represents a collection of random variables. It's a probabilistic model for random quantities that evolve or space.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GB" altLang="en-US" dirty="0"/>
              <a:t>Here are some examples of stochastic processes:</a:t>
            </a:r>
          </a:p>
          <a:p>
            <a:pPr marL="514350" lvl="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GB" altLang="en-US" dirty="0"/>
              <a:t>The number of students waiting for a bus.</a:t>
            </a:r>
          </a:p>
          <a:p>
            <a:pPr marL="514350" lvl="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GB" altLang="en-US" dirty="0"/>
              <a:t>The time it takes for the nth student to reach the bus stop.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277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AA6BCC-D34C-43A0-80C1-B968339AD88A}"/>
              </a:ext>
            </a:extLst>
          </p:cNvPr>
          <p:cNvSpPr txBox="1"/>
          <p:nvPr/>
        </p:nvSpPr>
        <p:spPr>
          <a:xfrm>
            <a:off x="662608" y="281942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3FD60-F30B-449B-94D7-EE84E504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5" y="1014412"/>
            <a:ext cx="7911547" cy="556164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6CA5D-FDEB-4403-B3FD-91EE43F0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7DE2-694C-B42C-4E27-BA3080BF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87" y="88649"/>
            <a:ext cx="10515600" cy="1325563"/>
          </a:xfrm>
        </p:spPr>
        <p:txBody>
          <a:bodyPr/>
          <a:lstStyle/>
          <a:p>
            <a:r>
              <a:rPr lang="en-IN" b="1" dirty="0"/>
              <a:t>Example: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9DC69C-8CC1-9FC8-2D6D-CEC18E4B2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71"/>
          <a:stretch/>
        </p:blipFill>
        <p:spPr>
          <a:xfrm>
            <a:off x="2428240" y="367732"/>
            <a:ext cx="9609673" cy="3259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A9CF9-C7A4-9C1A-42B0-EE17553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FCAC8-CA14-35AC-CBC2-1BC0A5786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5" t="21174" b="6703"/>
          <a:stretch/>
        </p:blipFill>
        <p:spPr>
          <a:xfrm>
            <a:off x="6766560" y="3629911"/>
            <a:ext cx="4088608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2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2C82-7980-4647-AC60-7992D6D9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0"/>
            <a:ext cx="10515600" cy="1325563"/>
          </a:xfrm>
        </p:spPr>
        <p:txBody>
          <a:bodyPr/>
          <a:lstStyle/>
          <a:p>
            <a:r>
              <a:rPr lang="en-GB" dirty="0"/>
              <a:t>Transition probabilities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6B349D-D9C1-4B92-AFCE-56CAA73C3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20" y="1325562"/>
            <a:ext cx="10347960" cy="49025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1C112-0A21-4D2E-BA82-00039508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0329C-9737-4F76-9CCD-3E48F243077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448817-00AD-47E9-B2CB-B60DA866CAEE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5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F06A-3F16-494D-ADE5-350DFBB6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23"/>
            <a:ext cx="10515600" cy="808740"/>
          </a:xfrm>
        </p:spPr>
        <p:txBody>
          <a:bodyPr/>
          <a:lstStyle/>
          <a:p>
            <a:r>
              <a:rPr lang="en-GB" dirty="0"/>
              <a:t>Example on Transition probability matrix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ACF783-7086-49D2-A682-D394A7A79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80" y="1125414"/>
            <a:ext cx="11135360" cy="54176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AE3A5-07AF-4074-B6CC-CDF8C7B4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6B771-FDEE-42CD-8797-DD2B98C2F8F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C78B08-F022-4C5B-BF5A-22A9A075AF3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8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2E19627-19CD-4E7E-8F7E-0386A7953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50"/>
          <a:stretch/>
        </p:blipFill>
        <p:spPr>
          <a:xfrm>
            <a:off x="1934817" y="1483117"/>
            <a:ext cx="8481391" cy="4679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358F6-7230-447F-943B-26E8D43F8F99}"/>
              </a:ext>
            </a:extLst>
          </p:cNvPr>
          <p:cNvSpPr txBox="1"/>
          <p:nvPr/>
        </p:nvSpPr>
        <p:spPr>
          <a:xfrm>
            <a:off x="324684" y="405899"/>
            <a:ext cx="11698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1 Draw a transition diagram for given transition probability matrix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2DAC4-34F4-41E8-9051-3D1A0F9C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2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F5BC-5062-4537-9DD0-4E1E0DE5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3" y="136526"/>
            <a:ext cx="10515600" cy="881856"/>
          </a:xfrm>
        </p:spPr>
        <p:txBody>
          <a:bodyPr/>
          <a:lstStyle/>
          <a:p>
            <a:r>
              <a:rPr lang="en-GB" dirty="0"/>
              <a:t>Example: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74A52F-D4C8-4FF1-A8C0-080DE0AF2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8"/>
          <a:stretch/>
        </p:blipFill>
        <p:spPr>
          <a:xfrm>
            <a:off x="589280" y="1036601"/>
            <a:ext cx="11086905" cy="53442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5B7B-A3E2-4BF0-B488-6E65B27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C17E9-7655-4DDF-9170-1ADD0E173484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677442-878C-44D3-A08F-33577DBBD631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4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1AEE1B-1FDA-4F50-AB81-37825CAC5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52" t="38712" r="1287" b="5272"/>
          <a:stretch/>
        </p:blipFill>
        <p:spPr>
          <a:xfrm>
            <a:off x="3314699" y="1936703"/>
            <a:ext cx="5562600" cy="26149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E2C16-B328-45CE-B344-0927620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27CCA-6F89-4FA5-ABC8-0E058E9349B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ABF1A-DC00-41CB-8B32-6D53CDC4637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618A-BA55-48BA-B432-47D1D01B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6" y="13433"/>
            <a:ext cx="10515600" cy="1325563"/>
          </a:xfrm>
        </p:spPr>
        <p:txBody>
          <a:bodyPr/>
          <a:lstStyle/>
          <a:p>
            <a:r>
              <a:rPr lang="en-GB" dirty="0"/>
              <a:t>Example: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181E92-8A53-4B9C-9EDC-59FC9AA2A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19" y="1100078"/>
            <a:ext cx="5591538" cy="31371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3E2C-D8BE-4BC7-B841-ACFE6661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54AA9-5C80-4328-9813-664CA462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96" t="15299" b="-3523"/>
          <a:stretch/>
        </p:blipFill>
        <p:spPr>
          <a:xfrm>
            <a:off x="6822832" y="1244314"/>
            <a:ext cx="4965894" cy="2848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00CD3-92C4-4DC0-BA66-F2C4DD43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19" y="4343422"/>
            <a:ext cx="6211984" cy="23780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752947-0F47-4090-B529-24BB9D364E0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82CD6B-2EAC-4F4C-9EF1-7C68C859E004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899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F111A7-3099-4C35-9375-8C87FC62C412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DB3A7-06AE-410B-8459-3DD9AFA3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A9D3A2-7C47-49D8-B967-36BA590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22" y="1051002"/>
            <a:ext cx="9945858" cy="50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7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6F8-84FC-4FE0-97EE-99C011D6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2" y="161779"/>
            <a:ext cx="10515600" cy="724486"/>
          </a:xfrm>
        </p:spPr>
        <p:txBody>
          <a:bodyPr/>
          <a:lstStyle/>
          <a:p>
            <a:r>
              <a:rPr lang="en-GB" dirty="0"/>
              <a:t>Examples on Markov chain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8EC1D1-6B12-4123-A188-955C52A36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092" y="1505243"/>
            <a:ext cx="9636370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3DF8A-451A-45F6-94B6-28D8C968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6F423-A8CD-4643-B930-5909593758CE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C365C2-23B3-4F06-84F2-1FC08BBA3DAE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218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5AE5A1-FE70-4CE9-9AE9-2669345FBD9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3201FC-2C50-434C-BF51-302048EE58E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3C3853-122B-4599-BE93-578FFAD0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8" y="1338470"/>
            <a:ext cx="8574158" cy="300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BF741-12A0-4754-87F7-02C9030B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78" y="4230342"/>
            <a:ext cx="8574158" cy="2266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97C73-31BF-4C66-810D-6E63B0827D55}"/>
              </a:ext>
            </a:extLst>
          </p:cNvPr>
          <p:cNvSpPr txBox="1"/>
          <p:nvPr/>
        </p:nvSpPr>
        <p:spPr>
          <a:xfrm>
            <a:off x="371062" y="33303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Introduction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6B97D-E3CB-4DB3-A71F-D80DF439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34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CF28-8C51-4C80-A7D0-2A06FDBA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12874"/>
          </a:xfrm>
        </p:spPr>
        <p:txBody>
          <a:bodyPr/>
          <a:lstStyle/>
          <a:p>
            <a:r>
              <a:rPr lang="en-GB" dirty="0"/>
              <a:t>Example: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3FE66B-2E6D-46FB-970D-0ADD6C701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71" y="1181685"/>
            <a:ext cx="6913099" cy="48111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5BC76-DB32-4188-92AC-8763197F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2BE65-E071-48A9-A2C6-F2E525B8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92" y="4586067"/>
            <a:ext cx="5536807" cy="21354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2758CE-656B-47D5-A656-64DDD4151F7F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49E599-4060-4E43-99E2-9A90DE910136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0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CE8A-11AE-45B5-ADD9-C6BF820A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0"/>
            <a:ext cx="10515600" cy="1325563"/>
          </a:xfrm>
        </p:spPr>
        <p:txBody>
          <a:bodyPr/>
          <a:lstStyle/>
          <a:p>
            <a:r>
              <a:rPr lang="en-GB" dirty="0"/>
              <a:t>Example on Markov chain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3458F1-1189-4E8B-B5D5-188B57C65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48659"/>
            <a:ext cx="11049001" cy="52076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4AAF-8EF2-4988-B78E-C84CD8E3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7C3A4-71DC-439F-876B-27A4AFBADB3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DD5FF9-6BF2-4DB4-AD1B-6F650DB176E8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14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E1B255-8076-47C3-9FBE-B7725D8F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134131"/>
            <a:ext cx="10332720" cy="516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7216DB-3EEB-444C-894E-288E51234118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69308-FC5C-4976-94E9-7AFF20DF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34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EA41F01-6804-4677-90E0-6E8DDE28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1051003"/>
            <a:ext cx="9356034" cy="5294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90F47-B9E5-4431-B472-9D9AF045F314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1D885-BF35-43A1-9596-F1EB0CD7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9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9EE01F-EABE-437A-9E2E-BB1493E8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510957"/>
            <a:ext cx="4779305" cy="3829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77E97-CF61-4009-899B-ABE4288C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96" y="1114912"/>
            <a:ext cx="5812930" cy="43338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4FD6D-07E8-4E03-AC75-842C2F66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1F06B-87C2-48C3-8938-E9E28AE0EB8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15633-33C2-4ECC-B61B-7C736A812B7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C91D67-D1B2-4252-8915-938CEF53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5" y="1298726"/>
            <a:ext cx="10031896" cy="5088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9279A-19A3-48D9-8FA8-D17D180BE38D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8DD8B-3AC2-48DB-9B5B-B0B5859B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72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6BCF3C-8021-4F68-B5C9-F2C6ADC2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1272209"/>
            <a:ext cx="9727095" cy="4691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9A1DB-F763-4EEA-842F-0D50C827027C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8699F-2A45-481D-A906-87956272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14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332EC62-6EAA-4726-82F0-924589AB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134130"/>
            <a:ext cx="9780103" cy="5240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198CC-0B87-47E3-AC59-0DC9367D42BF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68009-A114-4625-BEB3-4E858E62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55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264D83F-2C44-437B-9E01-BDE7BDD5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3" y="1172388"/>
            <a:ext cx="6534150" cy="488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B6BDA-F38B-4482-AEBD-939837DE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04" y="2421020"/>
            <a:ext cx="6205483" cy="36352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B38D8-06BA-4B5E-A2D8-38FDF24A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4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8102E4-661C-45A5-AC29-D563570D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90" y="1155838"/>
            <a:ext cx="5236680" cy="16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A8C1A-018E-49D5-916C-4EB2FA73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70" y="1215682"/>
            <a:ext cx="6217340" cy="4840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A1668-2317-4D4E-9594-4054503F560D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AA9A-37C3-441B-B7D9-25C9E600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2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5AE5A1-FE70-4CE9-9AE9-2669345FBD9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3201FC-2C50-434C-BF51-302048EE58E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C97C73-31BF-4C66-810D-6E63B0827D55}"/>
              </a:ext>
            </a:extLst>
          </p:cNvPr>
          <p:cNvSpPr txBox="1"/>
          <p:nvPr/>
        </p:nvSpPr>
        <p:spPr>
          <a:xfrm>
            <a:off x="371062" y="33303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Introduction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6B97D-E3CB-4DB3-A71F-D80DF439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01D74-0A33-49C2-94B2-B8978B9D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493520"/>
            <a:ext cx="10170159" cy="33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4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5A3B9E-5026-49D5-A6C7-DB709985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1438274"/>
            <a:ext cx="8123582" cy="45384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4E17C-FC83-4812-914E-84AC77BB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82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16A665-7A29-4AE9-84C7-CD168E19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9" y="1194972"/>
            <a:ext cx="4555021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16AB1-8DA3-44E2-A882-20AED426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1" y="1073293"/>
            <a:ext cx="6741630" cy="5543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4966E-2B65-4F18-B75F-3004319A0A49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B34E6C-8260-4E3F-AE77-A3561AAA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3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5E26AE-927D-4560-B9DE-814FE4DB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89" y="1123950"/>
            <a:ext cx="5151743" cy="291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6E283-A45F-4E97-AE93-FD4DDDEC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32" y="1123949"/>
            <a:ext cx="6286500" cy="5250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C73D1-C63A-46AA-B6E5-D710A24AF180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98FA5-98E4-457F-8B64-235472F0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82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B96C8D-17C6-40A9-8D90-E80A8D0D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6" y="1145809"/>
            <a:ext cx="5258280" cy="404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EB03E-83C8-4D3C-BABF-2C34EA46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36" y="3114267"/>
            <a:ext cx="6274008" cy="3406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2E75D-AE71-443D-AE8F-D6D349CD9FB9}"/>
              </a:ext>
            </a:extLst>
          </p:cNvPr>
          <p:cNvSpPr txBox="1"/>
          <p:nvPr/>
        </p:nvSpPr>
        <p:spPr>
          <a:xfrm>
            <a:off x="424483" y="352050"/>
            <a:ext cx="23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Example 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4B0E6-2099-4F5F-B0BF-B63E7BD6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ED1AFDE-D46B-45B4-A824-11873CF7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09" y="1158505"/>
            <a:ext cx="8269356" cy="5282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2372B-EE5C-49A0-A331-BEE9781F338F}"/>
              </a:ext>
            </a:extLst>
          </p:cNvPr>
          <p:cNvSpPr txBox="1"/>
          <p:nvPr/>
        </p:nvSpPr>
        <p:spPr>
          <a:xfrm>
            <a:off x="309800" y="244547"/>
            <a:ext cx="5786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Classification of states and Chains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79420-3D0F-4CA2-B066-5A15A074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2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84C059-3C8B-4FF4-8A0D-C496CF6B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1271587"/>
            <a:ext cx="7458489" cy="4890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126B1D-BF04-430F-A5CD-AD3388504B62}"/>
              </a:ext>
            </a:extLst>
          </p:cNvPr>
          <p:cNvSpPr txBox="1"/>
          <p:nvPr/>
        </p:nvSpPr>
        <p:spPr>
          <a:xfrm>
            <a:off x="309800" y="244547"/>
            <a:ext cx="717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Classification of states and chains  </a:t>
            </a:r>
            <a:r>
              <a:rPr lang="en-GB" sz="3200" dirty="0" err="1"/>
              <a:t>contd</a:t>
            </a:r>
            <a:r>
              <a:rPr lang="en-GB" sz="3200" dirty="0"/>
              <a:t>--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F1F77-B949-4F94-BF50-BCD1D511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80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2C12-2A58-4AFB-8CFB-7E71497264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6C80D-5E5C-4442-AEA2-64DC80397B6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66AD3D-17F8-491A-8AD2-FA5D7DC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9" y="1431235"/>
            <a:ext cx="8613912" cy="4810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44D80-58C3-466B-B725-7BF092A76836}"/>
              </a:ext>
            </a:extLst>
          </p:cNvPr>
          <p:cNvSpPr txBox="1"/>
          <p:nvPr/>
        </p:nvSpPr>
        <p:spPr>
          <a:xfrm>
            <a:off x="309800" y="244547"/>
            <a:ext cx="7010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Classification of states and chains </a:t>
            </a:r>
            <a:r>
              <a:rPr lang="en-GB" sz="3200" dirty="0" err="1"/>
              <a:t>cond</a:t>
            </a:r>
            <a:r>
              <a:rPr lang="en-GB" sz="3200" dirty="0"/>
              <a:t>…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937B1-CE49-45BB-B4AE-D24B2B2E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069-25BB-A2EA-9E16-C8ED40BE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" y="0"/>
            <a:ext cx="10515600" cy="1325563"/>
          </a:xfrm>
        </p:spPr>
        <p:txBody>
          <a:bodyPr/>
          <a:lstStyle/>
          <a:p>
            <a:r>
              <a:rPr lang="en-GB" b="1" dirty="0"/>
              <a:t>Classification of Markov chain states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B795B-4DA9-FB64-2F23-DB7E3BB4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893E5-7422-67ED-9F94-9693942C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586608"/>
            <a:ext cx="5394960" cy="3684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5DE70-A27E-F0FF-0342-419EDD7B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35" y="1564639"/>
            <a:ext cx="6351325" cy="38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0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2AF140-1AC4-4E7F-A51B-E0B02471182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6C334-C1BA-4A3F-8F0D-13694D39E3FB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BE5EE8-3975-465B-83B0-16C7D355AD79}"/>
              </a:ext>
            </a:extLst>
          </p:cNvPr>
          <p:cNvSpPr txBox="1"/>
          <p:nvPr/>
        </p:nvSpPr>
        <p:spPr>
          <a:xfrm>
            <a:off x="371062" y="333032"/>
            <a:ext cx="575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Applications of the Markov Processes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9A1E7-AD56-44A0-8933-6D50625F4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4" t="37148" r="12178" b="12896"/>
          <a:stretch/>
        </p:blipFill>
        <p:spPr>
          <a:xfrm>
            <a:off x="927652" y="1404741"/>
            <a:ext cx="10614991" cy="343229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F41AE8-C84A-471C-A108-25616ADA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33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262" y="229507"/>
            <a:ext cx="2089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Limi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a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575" y="1350123"/>
            <a:ext cx="10697210" cy="445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413384" indent="-182880" algn="just">
              <a:lnSpc>
                <a:spcPct val="100000"/>
              </a:lnSpc>
              <a:spcBef>
                <a:spcPts val="95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r>
              <a:rPr sz="22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not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always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buy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products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certain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intervals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they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do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not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always </a:t>
            </a:r>
            <a:r>
              <a:rPr sz="2200" spc="-5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buy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same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amount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of a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certain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product.</a:t>
            </a:r>
            <a:endParaRPr sz="2200" dirty="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45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or more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may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bought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at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same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time</a:t>
            </a:r>
            <a:endParaRPr sz="2200" dirty="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525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r>
              <a:rPr sz="22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always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enter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leave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markets,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therefore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markets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never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stable</a:t>
            </a:r>
            <a:endParaRPr sz="2200" dirty="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transition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customer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switching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an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an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j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endParaRPr sz="2200" dirty="0">
              <a:latin typeface="Arial"/>
              <a:cs typeface="Arial"/>
            </a:endParaRPr>
          </a:p>
          <a:p>
            <a:pPr marL="194945" algn="just">
              <a:lnSpc>
                <a:spcPct val="100000"/>
              </a:lnSpc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not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constant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for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all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endParaRPr sz="2200" dirty="0">
              <a:latin typeface="Arial"/>
              <a:cs typeface="Arial"/>
            </a:endParaRPr>
          </a:p>
          <a:p>
            <a:pPr marL="194945" marR="224154" indent="-182880" algn="just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These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transitional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may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change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according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average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time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between </a:t>
            </a:r>
            <a:r>
              <a:rPr sz="2200" spc="-5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buying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situations</a:t>
            </a:r>
            <a:endParaRPr sz="2200" dirty="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time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between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different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buying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situations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may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function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 of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last brand</a:t>
            </a:r>
            <a:endParaRPr sz="2200" dirty="0">
              <a:latin typeface="Arial"/>
              <a:cs typeface="Arial"/>
            </a:endParaRPr>
          </a:p>
          <a:p>
            <a:pPr marL="194945" algn="just">
              <a:lnSpc>
                <a:spcPct val="100000"/>
              </a:lnSpc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bought.</a:t>
            </a:r>
            <a:endParaRPr sz="2200" dirty="0">
              <a:latin typeface="Arial"/>
              <a:cs typeface="Arial"/>
            </a:endParaRPr>
          </a:p>
          <a:p>
            <a:pPr marL="194945" marR="5080" indent="-182880" algn="just">
              <a:lnSpc>
                <a:spcPct val="100000"/>
              </a:lnSpc>
              <a:spcBef>
                <a:spcPts val="530"/>
              </a:spcBef>
              <a:buClr>
                <a:srgbClr val="92A199"/>
              </a:buClr>
              <a:buSzPct val="84090"/>
              <a:buChar char="•"/>
              <a:tabLst>
                <a:tab pos="195580" algn="l"/>
              </a:tabLst>
            </a:pP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other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areas</a:t>
            </a:r>
            <a:r>
              <a:rPr sz="22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marketing</a:t>
            </a:r>
            <a:r>
              <a:rPr sz="22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environment</a:t>
            </a:r>
            <a:r>
              <a:rPr sz="22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such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sales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promotions,</a:t>
            </a:r>
            <a:r>
              <a:rPr sz="22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advertising, </a:t>
            </a:r>
            <a:r>
              <a:rPr sz="2200" spc="-5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competition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etc.</a:t>
            </a:r>
            <a:r>
              <a:rPr sz="2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were</a:t>
            </a:r>
            <a:r>
              <a:rPr sz="22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not</a:t>
            </a:r>
            <a:r>
              <a:rPr sz="22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included in</a:t>
            </a:r>
            <a:r>
              <a:rPr sz="2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these</a:t>
            </a:r>
            <a:r>
              <a:rPr sz="22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34"/>
                </a:solidFill>
                <a:latin typeface="Arial"/>
                <a:cs typeface="Arial"/>
              </a:rPr>
              <a:t>models.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8594D-485A-4628-A298-9F3967BC711D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4FE60D-7A7B-41A2-8312-94E04DF5DCA0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0D9817-5A3D-4BDD-9E3D-18B25B33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5AE5A1-FE70-4CE9-9AE9-2669345FBD9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3201FC-2C50-434C-BF51-302048EE58E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7288E2-4646-4837-A929-EE43A382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85"/>
          <a:stretch/>
        </p:blipFill>
        <p:spPr>
          <a:xfrm>
            <a:off x="1182536" y="1330978"/>
            <a:ext cx="10171264" cy="500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41BFB-9688-4321-8B70-CE328B1ABD6B}"/>
              </a:ext>
            </a:extLst>
          </p:cNvPr>
          <p:cNvSpPr txBox="1"/>
          <p:nvPr/>
        </p:nvSpPr>
        <p:spPr>
          <a:xfrm>
            <a:off x="371062" y="333032"/>
            <a:ext cx="578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Classification of Stochastic Processes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9D89A-B084-4860-A14E-544D0BB5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0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5161" y="3399282"/>
            <a:ext cx="10464800" cy="1905"/>
          </a:xfrm>
          <a:custGeom>
            <a:avLst/>
            <a:gdLst/>
            <a:ahLst/>
            <a:cxnLst/>
            <a:rect l="l" t="t" r="r" b="b"/>
            <a:pathLst>
              <a:path w="10464800" h="1904">
                <a:moveTo>
                  <a:pt x="0" y="0"/>
                </a:moveTo>
                <a:lnTo>
                  <a:pt x="10464800" y="1523"/>
                </a:lnTo>
              </a:path>
            </a:pathLst>
          </a:custGeom>
          <a:ln w="19812">
            <a:solidFill>
              <a:srgbClr val="D2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028" y="74168"/>
            <a:ext cx="116226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D2523B"/>
                </a:solidFill>
              </a:rPr>
              <a:t>M</a:t>
            </a:r>
            <a:r>
              <a:rPr sz="5400" spc="-105" dirty="0">
                <a:solidFill>
                  <a:srgbClr val="D2523B"/>
                </a:solidFill>
              </a:rPr>
              <a:t>ARK</a:t>
            </a:r>
            <a:r>
              <a:rPr sz="5400" spc="-100" dirty="0">
                <a:solidFill>
                  <a:srgbClr val="D2523B"/>
                </a:solidFill>
              </a:rPr>
              <a:t>O</a:t>
            </a:r>
            <a:r>
              <a:rPr sz="5400" dirty="0">
                <a:solidFill>
                  <a:srgbClr val="D2523B"/>
                </a:solidFill>
              </a:rPr>
              <a:t>V</a:t>
            </a:r>
            <a:r>
              <a:rPr sz="5400" spc="-220" dirty="0">
                <a:solidFill>
                  <a:srgbClr val="D2523B"/>
                </a:solidFill>
              </a:rPr>
              <a:t> </a:t>
            </a:r>
            <a:r>
              <a:rPr sz="5400" spc="-105" dirty="0">
                <a:solidFill>
                  <a:srgbClr val="D2523B"/>
                </a:solidFill>
              </a:rPr>
              <a:t>CHA</a:t>
            </a:r>
            <a:r>
              <a:rPr sz="5400" spc="-100" dirty="0">
                <a:solidFill>
                  <a:srgbClr val="D2523B"/>
                </a:solidFill>
              </a:rPr>
              <a:t>I</a:t>
            </a:r>
            <a:r>
              <a:rPr sz="5400" spc="-5" dirty="0">
                <a:solidFill>
                  <a:srgbClr val="D2523B"/>
                </a:solidFill>
              </a:rPr>
              <a:t>N</a:t>
            </a:r>
            <a:r>
              <a:rPr sz="5400" spc="-425" dirty="0">
                <a:solidFill>
                  <a:srgbClr val="D2523B"/>
                </a:solidFill>
              </a:rPr>
              <a:t> </a:t>
            </a:r>
            <a:r>
              <a:rPr sz="5400" spc="-105" dirty="0">
                <a:solidFill>
                  <a:srgbClr val="D2523B"/>
                </a:solidFill>
              </a:rPr>
              <a:t>ANA</a:t>
            </a:r>
            <a:r>
              <a:rPr sz="5400" spc="-590" dirty="0">
                <a:solidFill>
                  <a:srgbClr val="D2523B"/>
                </a:solidFill>
              </a:rPr>
              <a:t>L</a:t>
            </a:r>
            <a:r>
              <a:rPr sz="5400" spc="-100" dirty="0">
                <a:solidFill>
                  <a:srgbClr val="D2523B"/>
                </a:solidFill>
              </a:rPr>
              <a:t>YSI</a:t>
            </a:r>
            <a:r>
              <a:rPr sz="5400" dirty="0">
                <a:solidFill>
                  <a:srgbClr val="D2523B"/>
                </a:solidFill>
              </a:rPr>
              <a:t>S  </a:t>
            </a:r>
            <a:r>
              <a:rPr sz="5400" spc="-85" dirty="0">
                <a:solidFill>
                  <a:srgbClr val="D2523B"/>
                </a:solidFill>
              </a:rPr>
              <a:t>APPLIED</a:t>
            </a:r>
            <a:r>
              <a:rPr sz="5400" spc="-250" dirty="0">
                <a:solidFill>
                  <a:srgbClr val="D2523B"/>
                </a:solidFill>
              </a:rPr>
              <a:t> </a:t>
            </a:r>
            <a:r>
              <a:rPr sz="5400" spc="-100" dirty="0">
                <a:solidFill>
                  <a:srgbClr val="D2523B"/>
                </a:solidFill>
              </a:rPr>
              <a:t>TO</a:t>
            </a:r>
            <a:r>
              <a:rPr sz="5400" spc="-220" dirty="0">
                <a:solidFill>
                  <a:srgbClr val="D2523B"/>
                </a:solidFill>
              </a:rPr>
              <a:t> </a:t>
            </a:r>
            <a:r>
              <a:rPr sz="5400" spc="-90" dirty="0">
                <a:solidFill>
                  <a:srgbClr val="D2523B"/>
                </a:solidFill>
              </a:rPr>
              <a:t>MARKETING</a:t>
            </a:r>
            <a:endParaRPr sz="5400" dirty="0"/>
          </a:p>
        </p:txBody>
      </p:sp>
      <p:sp>
        <p:nvSpPr>
          <p:cNvPr id="4" name="object 4"/>
          <p:cNvSpPr txBox="1"/>
          <p:nvPr/>
        </p:nvSpPr>
        <p:spPr>
          <a:xfrm>
            <a:off x="993139" y="3458336"/>
            <a:ext cx="4872990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u="heavy" spc="-5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56566D"/>
                  </a:solidFill>
                </a:uFill>
                <a:latin typeface="Arial"/>
                <a:cs typeface="Arial"/>
              </a:rPr>
              <a:t>Examples</a:t>
            </a:r>
            <a:endParaRPr sz="2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FMCG</a:t>
            </a:r>
            <a:r>
              <a:rPr sz="24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Product-</a:t>
            </a:r>
            <a:r>
              <a:rPr sz="24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Biscuits</a:t>
            </a:r>
            <a:endParaRPr sz="2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Airlines</a:t>
            </a:r>
            <a:endParaRPr sz="2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469900" indent="-457834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Personal</a:t>
            </a:r>
            <a:r>
              <a:rPr sz="2400" spc="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Care</a:t>
            </a:r>
            <a:r>
              <a:rPr sz="2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Product</a:t>
            </a:r>
            <a:r>
              <a:rPr sz="24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Razors</a:t>
            </a:r>
            <a:endParaRPr sz="24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D2792-581C-4433-AB9B-CB15ADF24F6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C33AD-EC1D-4B7F-AEF4-280C6F1637D4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4FD2E-AF7C-450F-9BCF-0C53EDFD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777" y="282447"/>
            <a:ext cx="9637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Markov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Chain</a:t>
            </a:r>
            <a:r>
              <a:rPr sz="3600" b="0" spc="-434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Analysis</a:t>
            </a:r>
            <a:r>
              <a:rPr sz="3600" b="0" spc="-40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0" dirty="0">
                <a:solidFill>
                  <a:srgbClr val="D2523B"/>
                </a:solidFill>
                <a:latin typeface="Arial"/>
                <a:cs typeface="Arial"/>
              </a:rPr>
              <a:t>Applied</a:t>
            </a:r>
            <a:r>
              <a:rPr sz="3600" b="0" spc="-30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250" dirty="0">
                <a:solidFill>
                  <a:srgbClr val="D2523B"/>
                </a:solidFill>
                <a:latin typeface="Arial"/>
                <a:cs typeface="Arial"/>
              </a:rPr>
              <a:t>To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FMCG</a:t>
            </a:r>
            <a:r>
              <a:rPr sz="3600" b="0" spc="-21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0" dirty="0">
                <a:solidFill>
                  <a:srgbClr val="D2523B"/>
                </a:solidFill>
                <a:latin typeface="Arial"/>
                <a:cs typeface="Arial"/>
              </a:rPr>
              <a:t>Product-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spc="-90" dirty="0">
                <a:solidFill>
                  <a:srgbClr val="D2523B"/>
                </a:solidFill>
              </a:rPr>
              <a:t>Biscuits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921890"/>
            <a:ext cx="108178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Q)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Suppose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that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there are three brands of Biscuits namely Good 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Day,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Monaco,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Marie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selling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 a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market.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has been observed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continuously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month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after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month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changes in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 loyalty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– that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say,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whether and how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customers change their brand of biscuits over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time.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Let us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say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that rate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switching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has settled over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time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as follows: Every month customers are being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drawn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from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 Good Day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Monaco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extent of 30%, 10%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drawn to 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Marie and the remaining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60%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staying with Good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Day itself. 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However,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20% of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those eating Monaco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in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 given month are drawn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Good Day; one-half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them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do not change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 and uses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this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same brand in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next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month as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well, 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while the remaining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30%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shift to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Marie. Similarly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behaviour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with regard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Marie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is found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like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this- 80% of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customers stick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Marie,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15%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shift to 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Day,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while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remaining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5%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shift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Monaco,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each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month.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4EB76-AD21-4C22-8D4F-778CC9042E2C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B67842-BF7E-4C9F-8416-D8C234182A08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C84869-DC94-4B48-B05E-DE13137E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870" y="282447"/>
            <a:ext cx="2761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0" dirty="0">
                <a:solidFill>
                  <a:srgbClr val="D2523B"/>
                </a:solidFill>
                <a:latin typeface="Arial"/>
                <a:cs typeface="Arial"/>
              </a:rPr>
              <a:t>Q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ue</a:t>
            </a:r>
            <a:r>
              <a:rPr sz="3200" b="0" spc="-9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ti</a:t>
            </a:r>
            <a:r>
              <a:rPr sz="3200" b="0" spc="-114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2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95" dirty="0">
                <a:solidFill>
                  <a:srgbClr val="D2523B"/>
                </a:solidFill>
                <a:latin typeface="Arial"/>
                <a:cs typeface="Arial"/>
              </a:rPr>
              <a:t>C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on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t’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733550"/>
            <a:ext cx="10817860" cy="2367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Given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these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conditions about brand switching, assuming no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further entry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or exit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 given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further that 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market share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these three brands for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Month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March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30%,45%,25%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for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Day,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Monaco,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Marie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respectively.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Determine</a:t>
            </a:r>
            <a:r>
              <a:rPr sz="24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AutoNum type="arabicParenR"/>
              <a:tabLst>
                <a:tab pos="52832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What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would</a:t>
            </a:r>
            <a:r>
              <a:rPr sz="2400" spc="5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400" spc="5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5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400" spc="59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5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these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three</a:t>
            </a:r>
            <a:r>
              <a:rPr sz="2400" spc="5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400" spc="5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months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(Short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Run)?</a:t>
            </a:r>
            <a:endParaRPr sz="2400">
              <a:latin typeface="Arial"/>
              <a:cs typeface="Arial"/>
            </a:endParaRPr>
          </a:p>
          <a:p>
            <a:pPr marL="527685" indent="-515620" algn="just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AutoNum type="arabicParenR"/>
              <a:tabLst>
                <a:tab pos="52832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What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would</a:t>
            </a:r>
            <a:r>
              <a:rPr sz="24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these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three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Long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Run?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31E549-B2C5-4B88-81E8-FA5068330BC3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CF68ED-13DE-4CAF-B3DF-D6968CEE6A6E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8D42F8-AA3D-4A1D-81D2-F16233EF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82397"/>
            <a:ext cx="15932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90" dirty="0">
                <a:solidFill>
                  <a:srgbClr val="D2523B"/>
                </a:solidFill>
                <a:latin typeface="Arial"/>
                <a:cs typeface="Arial"/>
              </a:rPr>
              <a:t>Solution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0760" y="1016965"/>
            <a:ext cx="2825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400" spc="-6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Month(March)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6101" y="1016965"/>
            <a:ext cx="32943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Next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Month(April)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022" y="1844801"/>
            <a:ext cx="1854835" cy="887094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605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18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022" y="3439667"/>
            <a:ext cx="1854835" cy="914400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521334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Monaco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022" y="5026914"/>
            <a:ext cx="1854835" cy="914400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Marie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1821" y="5026914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81821" y="5026914"/>
            <a:ext cx="1854835" cy="914400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Marie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81821" y="3443478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81821" y="3439667"/>
            <a:ext cx="1854835" cy="914400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Monaco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81821" y="1817370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81821" y="1844801"/>
            <a:ext cx="1854835" cy="887094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414020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18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53967" y="2008632"/>
            <a:ext cx="5005070" cy="3682365"/>
          </a:xfrm>
          <a:custGeom>
            <a:avLst/>
            <a:gdLst/>
            <a:ahLst/>
            <a:cxnLst/>
            <a:rect l="l" t="t" r="r" b="b"/>
            <a:pathLst>
              <a:path w="5005070" h="3682365">
                <a:moveTo>
                  <a:pt x="0" y="12826"/>
                </a:moveTo>
                <a:lnTo>
                  <a:pt x="4926203" y="0"/>
                </a:lnTo>
              </a:path>
              <a:path w="5005070" h="3682365">
                <a:moveTo>
                  <a:pt x="0" y="320039"/>
                </a:moveTo>
                <a:lnTo>
                  <a:pt x="4926203" y="1700275"/>
                </a:lnTo>
              </a:path>
              <a:path w="5005070" h="3682365">
                <a:moveTo>
                  <a:pt x="0" y="681227"/>
                </a:moveTo>
                <a:lnTo>
                  <a:pt x="5004562" y="3271139"/>
                </a:lnTo>
              </a:path>
              <a:path w="5005070" h="3682365">
                <a:moveTo>
                  <a:pt x="0" y="1883663"/>
                </a:moveTo>
                <a:lnTo>
                  <a:pt x="4926203" y="1891537"/>
                </a:lnTo>
              </a:path>
              <a:path w="5005070" h="3682365">
                <a:moveTo>
                  <a:pt x="0" y="1602485"/>
                </a:moveTo>
                <a:lnTo>
                  <a:pt x="4926203" y="265175"/>
                </a:lnTo>
              </a:path>
              <a:path w="5005070" h="3682365">
                <a:moveTo>
                  <a:pt x="0" y="2119884"/>
                </a:moveTo>
                <a:lnTo>
                  <a:pt x="4926203" y="3681742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70350" y="2162047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1600" y="357022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5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5570" y="2535936"/>
            <a:ext cx="614680" cy="89408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355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5570" y="3980764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.30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53967" y="2545079"/>
            <a:ext cx="4926330" cy="3206115"/>
          </a:xfrm>
          <a:custGeom>
            <a:avLst/>
            <a:gdLst/>
            <a:ahLst/>
            <a:cxnLst/>
            <a:rect l="l" t="t" r="r" b="b"/>
            <a:pathLst>
              <a:path w="4926330" h="3206115">
                <a:moveTo>
                  <a:pt x="0" y="2938272"/>
                </a:moveTo>
                <a:lnTo>
                  <a:pt x="4926203" y="2938272"/>
                </a:lnTo>
              </a:path>
              <a:path w="4926330" h="3206115">
                <a:moveTo>
                  <a:pt x="0" y="2674620"/>
                </a:moveTo>
                <a:lnTo>
                  <a:pt x="4926203" y="0"/>
                </a:lnTo>
              </a:path>
              <a:path w="4926330" h="3206115">
                <a:moveTo>
                  <a:pt x="0" y="3205835"/>
                </a:moveTo>
                <a:lnTo>
                  <a:pt x="4926203" y="1502664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09413" y="554929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8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91532" y="4907026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2850" y="465353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0350" y="1638046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6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359CD7-84B6-40F8-82BE-58EF791ACF49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230911-227C-43D1-B117-C7FFDA7F63ED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8681063-9F60-464A-8C72-F8BB7098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145" y="419873"/>
            <a:ext cx="2952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olu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Con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’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203" y="2219480"/>
            <a:ext cx="751231" cy="2967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918768" y="2116582"/>
            <a:ext cx="4903470" cy="4088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8355">
              <a:lnSpc>
                <a:spcPct val="100000"/>
              </a:lnSpc>
              <a:spcBef>
                <a:spcPts val="100"/>
              </a:spcBef>
            </a:pPr>
            <a:r>
              <a:rPr dirty="0"/>
              <a:t>Input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 dirty="0"/>
          </a:p>
          <a:p>
            <a:pPr marL="274320" indent="-262255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274320" algn="l"/>
                <a:tab pos="274955" algn="l"/>
              </a:tabLst>
            </a:pPr>
            <a:r>
              <a:rPr b="0" spc="-10" dirty="0">
                <a:solidFill>
                  <a:srgbClr val="292934"/>
                </a:solidFill>
                <a:latin typeface="Arial"/>
                <a:cs typeface="Arial"/>
              </a:rPr>
              <a:t>Transition</a:t>
            </a:r>
            <a:r>
              <a:rPr b="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</a:p>
          <a:p>
            <a:pPr marL="12700" marR="5080">
              <a:lnSpc>
                <a:spcPct val="110000"/>
              </a:lnSpc>
              <a:spcBef>
                <a:spcPts val="290"/>
              </a:spcBef>
            </a:pP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(Row-</a:t>
            </a:r>
            <a:r>
              <a:rPr b="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Indicates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 retention</a:t>
            </a:r>
            <a:r>
              <a:rPr b="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loss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of market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share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other brands </a:t>
            </a:r>
            <a:r>
              <a:rPr b="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Column-</a:t>
            </a:r>
            <a:r>
              <a:rPr b="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Indicates</a:t>
            </a:r>
            <a:r>
              <a:rPr b="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retention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 and</a:t>
            </a:r>
          </a:p>
          <a:p>
            <a:pPr marL="0" indent="0">
              <a:lnSpc>
                <a:spcPct val="100000"/>
              </a:lnSpc>
              <a:buNone/>
            </a:pP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gain</a:t>
            </a:r>
            <a:r>
              <a:rPr b="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b="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b="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)</a:t>
            </a: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Initial</a:t>
            </a:r>
            <a:r>
              <a:rPr b="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Conditions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(Describes</a:t>
            </a:r>
            <a:r>
              <a:rPr b="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b="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current</a:t>
            </a:r>
            <a:r>
              <a:rPr b="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292934"/>
                </a:solidFill>
                <a:latin typeface="Arial"/>
                <a:cs typeface="Arial"/>
              </a:rPr>
              <a:t>situation)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7016" y="2168759"/>
            <a:ext cx="1015869" cy="3159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80428" y="2076069"/>
            <a:ext cx="3812540" cy="265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Specific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State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Probabilities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(Short Run)</a:t>
            </a:r>
            <a:endParaRPr sz="2400">
              <a:latin typeface="Arial"/>
              <a:cs typeface="Arial"/>
            </a:endParaRPr>
          </a:p>
          <a:p>
            <a:pPr marL="96520" marR="123825" indent="-83820">
              <a:lnSpc>
                <a:spcPct val="120000"/>
              </a:lnSpc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Steady</a:t>
            </a:r>
            <a:r>
              <a:rPr sz="24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State</a:t>
            </a:r>
            <a:r>
              <a:rPr sz="24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Probabilities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(Long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Run)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156BD-87C5-4EA3-AF13-9FEC5D78FC57}"/>
              </a:ext>
            </a:extLst>
          </p:cNvPr>
          <p:cNvSpPr/>
          <p:nvPr/>
        </p:nvSpPr>
        <p:spPr>
          <a:xfrm>
            <a:off x="166467" y="1318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6FE93-2E25-46C2-935F-EAC426459C4C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2FB5F2-FA14-4F71-AFA4-6B47E006D3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15" y="450596"/>
            <a:ext cx="6582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0" dirty="0">
                <a:solidFill>
                  <a:srgbClr val="D2523B"/>
                </a:solidFill>
                <a:latin typeface="Arial"/>
                <a:cs typeface="Arial"/>
              </a:rPr>
              <a:t>Input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6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Transition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Probability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Matrix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07095" y="1411986"/>
          <a:ext cx="8127364" cy="2194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382">
                <a:tc rowSpan="2">
                  <a:txBody>
                    <a:bodyPr/>
                    <a:lstStyle/>
                    <a:p>
                      <a:pPr marL="295910" marR="2857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sz="20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Brand </a:t>
                      </a:r>
                      <a:r>
                        <a:rPr sz="2000" b="1" spc="-5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(Month -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March)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79463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Brand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(April)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7946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solidFill>
                      <a:srgbClr val="79463C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Good</a:t>
                      </a:r>
                      <a:r>
                        <a:rPr sz="2000" spc="-6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Day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1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Monaco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Marie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R w="9525">
                      <a:solidFill>
                        <a:srgbClr val="79463C"/>
                      </a:solidFill>
                      <a:prstDash val="solid"/>
                    </a:lnR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Good</a:t>
                      </a:r>
                      <a:r>
                        <a:rPr sz="2000" spc="-6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Day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79463C"/>
                      </a:solidFill>
                      <a:prstDash val="solid"/>
                    </a:lnL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9525">
                      <a:solidFill>
                        <a:srgbClr val="79463C"/>
                      </a:solidFill>
                      <a:prstDash val="solid"/>
                    </a:lnR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Monaco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79463C"/>
                      </a:solidFill>
                      <a:prstDash val="solid"/>
                    </a:lnL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5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839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9525">
                      <a:solidFill>
                        <a:srgbClr val="79463C"/>
                      </a:solidFill>
                      <a:prstDash val="solid"/>
                    </a:lnR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Marie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79463C"/>
                      </a:solidFill>
                      <a:prstDash val="solid"/>
                    </a:lnL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R w="9525">
                      <a:solidFill>
                        <a:srgbClr val="79463C"/>
                      </a:solidFill>
                      <a:prstDash val="solid"/>
                    </a:lnR>
                    <a:lnT w="9525">
                      <a:solidFill>
                        <a:srgbClr val="79463C"/>
                      </a:solidFill>
                      <a:prstDash val="solid"/>
                    </a:lnT>
                    <a:lnB w="9525">
                      <a:solidFill>
                        <a:srgbClr val="7946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31849" y="4044441"/>
            <a:ext cx="1278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Alternately,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2460" y="4044441"/>
            <a:ext cx="27895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Day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MonacoMarie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27479" y="4386050"/>
          <a:ext cx="3302000" cy="893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5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62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31849" y="5568797"/>
            <a:ext cx="3105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Sum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4752" y="4442459"/>
            <a:ext cx="64135" cy="812800"/>
          </a:xfrm>
          <a:custGeom>
            <a:avLst/>
            <a:gdLst/>
            <a:ahLst/>
            <a:cxnLst/>
            <a:rect l="l" t="t" r="r" b="b"/>
            <a:pathLst>
              <a:path w="64135" h="812800">
                <a:moveTo>
                  <a:pt x="0" y="0"/>
                </a:moveTo>
                <a:lnTo>
                  <a:pt x="24895" y="422"/>
                </a:lnTo>
                <a:lnTo>
                  <a:pt x="45243" y="1571"/>
                </a:lnTo>
                <a:lnTo>
                  <a:pt x="58971" y="3268"/>
                </a:lnTo>
                <a:lnTo>
                  <a:pt x="64008" y="5333"/>
                </a:lnTo>
                <a:lnTo>
                  <a:pt x="64008" y="806957"/>
                </a:lnTo>
                <a:lnTo>
                  <a:pt x="58971" y="809023"/>
                </a:lnTo>
                <a:lnTo>
                  <a:pt x="45243" y="810720"/>
                </a:lnTo>
                <a:lnTo>
                  <a:pt x="24895" y="811869"/>
                </a:lnTo>
                <a:lnTo>
                  <a:pt x="0" y="812291"/>
                </a:lnTo>
              </a:path>
            </a:pathLst>
          </a:custGeom>
          <a:ln w="9143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BD3EA9-CDEC-410B-8F98-4C1FE4268D3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131EBF-8344-4BF5-B390-E1AB005454DD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03BD6B-0F50-4135-9D7B-BA6A68C9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326" y="345648"/>
            <a:ext cx="4247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npu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4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a</a:t>
            </a:r>
            <a:r>
              <a:rPr sz="3600" b="0" spc="-5" dirty="0">
                <a:solidFill>
                  <a:srgbClr val="D2523B"/>
                </a:solidFill>
                <a:latin typeface="Arial"/>
                <a:cs typeface="Arial"/>
              </a:rPr>
              <a:t>l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ond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003" y="1716404"/>
            <a:ext cx="942086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As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divided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30%,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45%,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25%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between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Good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Day,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Monaco,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Marie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on 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current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month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i.e.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March,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-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Initial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condition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Hence Row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vector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expressed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as,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tabLst>
                <a:tab pos="2755900" algn="l"/>
                <a:tab pos="367030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0.30	0.45	0.25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51120" y="3567684"/>
            <a:ext cx="78105" cy="283845"/>
          </a:xfrm>
          <a:custGeom>
            <a:avLst/>
            <a:gdLst/>
            <a:ahLst/>
            <a:cxnLst/>
            <a:rect l="l" t="t" r="r" b="b"/>
            <a:pathLst>
              <a:path w="78104" h="283845">
                <a:moveTo>
                  <a:pt x="0" y="0"/>
                </a:moveTo>
                <a:lnTo>
                  <a:pt x="30253" y="511"/>
                </a:lnTo>
                <a:lnTo>
                  <a:pt x="54959" y="1904"/>
                </a:lnTo>
                <a:lnTo>
                  <a:pt x="71616" y="3964"/>
                </a:lnTo>
                <a:lnTo>
                  <a:pt x="77724" y="6476"/>
                </a:lnTo>
                <a:lnTo>
                  <a:pt x="77724" y="276986"/>
                </a:lnTo>
                <a:lnTo>
                  <a:pt x="71616" y="279499"/>
                </a:lnTo>
                <a:lnTo>
                  <a:pt x="54959" y="281558"/>
                </a:lnTo>
                <a:lnTo>
                  <a:pt x="30253" y="282952"/>
                </a:lnTo>
                <a:lnTo>
                  <a:pt x="0" y="283463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6979" y="3521964"/>
            <a:ext cx="78105" cy="295910"/>
          </a:xfrm>
          <a:custGeom>
            <a:avLst/>
            <a:gdLst/>
            <a:ahLst/>
            <a:cxnLst/>
            <a:rect l="l" t="t" r="r" b="b"/>
            <a:pathLst>
              <a:path w="78105" h="295910">
                <a:moveTo>
                  <a:pt x="77724" y="295656"/>
                </a:moveTo>
                <a:lnTo>
                  <a:pt x="47470" y="295144"/>
                </a:lnTo>
                <a:lnTo>
                  <a:pt x="22764" y="293750"/>
                </a:lnTo>
                <a:lnTo>
                  <a:pt x="6107" y="291691"/>
                </a:lnTo>
                <a:lnTo>
                  <a:pt x="0" y="289179"/>
                </a:lnTo>
                <a:lnTo>
                  <a:pt x="0" y="6476"/>
                </a:lnTo>
                <a:lnTo>
                  <a:pt x="6107" y="3964"/>
                </a:lnTo>
                <a:lnTo>
                  <a:pt x="22764" y="1904"/>
                </a:lnTo>
                <a:lnTo>
                  <a:pt x="47470" y="511"/>
                </a:lnTo>
                <a:lnTo>
                  <a:pt x="77724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E717C-1777-42F7-B8F2-751EFC3CC08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DBC9B-9F51-42B1-A5FD-DDFDE487D7A6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760D55-E76C-4259-92EC-793FEEFC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63041"/>
            <a:ext cx="907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Output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Specific</a:t>
            </a:r>
            <a:r>
              <a:rPr sz="36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State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Probabilities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(Short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Run)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139" y="1300733"/>
            <a:ext cx="10665460" cy="36195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Let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D1</a:t>
            </a:r>
            <a:r>
              <a:rPr sz="1950" spc="277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(0)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Probability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customer</a:t>
            </a:r>
            <a:r>
              <a:rPr sz="20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choosing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Brand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Good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Day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this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month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i.e.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March</a:t>
            </a:r>
          </a:p>
          <a:p>
            <a:pPr marL="588010" marR="43180" indent="-35560">
              <a:lnSpc>
                <a:spcPct val="100000"/>
              </a:lnSpc>
            </a:pP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D1</a:t>
            </a:r>
            <a:r>
              <a:rPr sz="1950" spc="270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(1)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=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Probability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customer</a:t>
            </a:r>
            <a:r>
              <a:rPr sz="20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choosing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Brand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Good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Day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after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one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transition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i.e.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sz="2000" spc="-1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April </a:t>
            </a:r>
            <a:r>
              <a:rPr sz="2000" spc="-5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D1</a:t>
            </a:r>
            <a:r>
              <a:rPr sz="1950" spc="270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(2)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Probability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customer</a:t>
            </a:r>
            <a:r>
              <a:rPr sz="20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choosing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Brand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Good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Day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after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two</a:t>
            </a:r>
            <a:r>
              <a:rPr sz="2000" spc="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transition</a:t>
            </a:r>
            <a:r>
              <a:rPr sz="20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i.e.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May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63500" marR="783590">
              <a:lnSpc>
                <a:spcPct val="100000"/>
              </a:lnSpc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Hence</a:t>
            </a:r>
            <a:r>
              <a:rPr sz="20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probability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distribution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customer</a:t>
            </a:r>
            <a:r>
              <a:rPr sz="20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choosing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given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brand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(Good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Day, </a:t>
            </a:r>
            <a:r>
              <a:rPr sz="2000" spc="-5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Monaco,</a:t>
            </a:r>
            <a:r>
              <a:rPr sz="20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Marie</a:t>
            </a:r>
            <a:r>
              <a:rPr sz="2000" u="sng" spc="-155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)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sz="2000" spc="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given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month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(k)</a:t>
            </a:r>
            <a:r>
              <a:rPr sz="20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spc="-3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</a:t>
            </a:r>
            <a:r>
              <a:rPr lang="en-GB" sz="2000" spc="-390" dirty="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</a:t>
            </a:r>
            <a:r>
              <a:rPr sz="2000" u="sng" spc="-390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s</a:t>
            </a:r>
            <a:r>
              <a:rPr lang="en-GB" sz="2000" u="sng" spc="-390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  </a:t>
            </a:r>
            <a:r>
              <a:rPr sz="2000" spc="-2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expressed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follows:</a:t>
            </a:r>
          </a:p>
          <a:p>
            <a:pPr marL="977900">
              <a:lnSpc>
                <a:spcPct val="100000"/>
              </a:lnSpc>
              <a:tabLst>
                <a:tab pos="1758314" algn="l"/>
                <a:tab pos="2877185" algn="l"/>
                <a:tab pos="3791585" algn="l"/>
              </a:tabLst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Q(k)=	</a:t>
            </a: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D1</a:t>
            </a:r>
            <a:r>
              <a:rPr sz="1950" spc="270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(k)	</a:t>
            </a: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D2</a:t>
            </a:r>
            <a:r>
              <a:rPr sz="1950" spc="284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(k)	</a:t>
            </a:r>
            <a:r>
              <a:rPr sz="2000" spc="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</a:t>
            </a:r>
            <a:r>
              <a:rPr sz="1950" spc="15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D3</a:t>
            </a:r>
            <a:r>
              <a:rPr sz="1950" spc="209" baseline="-21367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(k)</a:t>
            </a:r>
          </a:p>
          <a:p>
            <a:pPr marL="977900" marR="6440170" indent="-915035">
              <a:lnSpc>
                <a:spcPct val="100000"/>
              </a:lnSpc>
              <a:spcBef>
                <a:spcPts val="1600"/>
              </a:spcBef>
              <a:tabLst>
                <a:tab pos="2190750" algn="l"/>
                <a:tab pos="3721100" algn="l"/>
              </a:tabLst>
            </a:pP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Initial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Condition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 expressed</a:t>
            </a:r>
            <a:r>
              <a:rPr sz="20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Q(0) </a:t>
            </a:r>
            <a:r>
              <a:rPr sz="2000" spc="-5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Q(</a:t>
            </a:r>
            <a:r>
              <a:rPr sz="2000" spc="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0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)=	0.30 </a:t>
            </a:r>
            <a:r>
              <a:rPr sz="2000" spc="-1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0.45	0.25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Hence</a:t>
            </a:r>
            <a:r>
              <a:rPr sz="20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Market</a:t>
            </a:r>
            <a:r>
              <a:rPr sz="20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Share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each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3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brands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sz="2000" spc="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month</a:t>
            </a:r>
            <a:r>
              <a:rPr sz="20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April</a:t>
            </a:r>
            <a:r>
              <a:rPr sz="2000" spc="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will be</a:t>
            </a:r>
            <a:r>
              <a:rPr sz="20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Q(1)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1594" y="5161915"/>
            <a:ext cx="4178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5700" algn="l"/>
                <a:tab pos="1841500" algn="l"/>
                <a:tab pos="2755900" algn="l"/>
                <a:tab pos="345884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Q(1)=	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0.30	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0.45	0.25	*</a:t>
            </a:r>
            <a:r>
              <a:rPr sz="2000" spc="2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0.60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9575" y="5161915"/>
            <a:ext cx="23501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1376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0.30	0.10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914400" algn="l"/>
                <a:tab pos="18288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0.20	0.50	0.30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tabLst>
                <a:tab pos="914400" algn="l"/>
                <a:tab pos="18288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0.15	0.05	0.80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594" y="6380784"/>
            <a:ext cx="16681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693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Q(1)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	0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3075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0775" y="6380784"/>
            <a:ext cx="17195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646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0.3275	0.3650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06267" y="4003547"/>
            <a:ext cx="64135" cy="205740"/>
          </a:xfrm>
          <a:custGeom>
            <a:avLst/>
            <a:gdLst/>
            <a:ahLst/>
            <a:cxnLst/>
            <a:rect l="l" t="t" r="r" b="b"/>
            <a:pathLst>
              <a:path w="64135" h="205739">
                <a:moveTo>
                  <a:pt x="64007" y="205739"/>
                </a:moveTo>
                <a:lnTo>
                  <a:pt x="39112" y="205317"/>
                </a:lnTo>
                <a:lnTo>
                  <a:pt x="18764" y="204168"/>
                </a:lnTo>
                <a:lnTo>
                  <a:pt x="5036" y="202471"/>
                </a:lnTo>
                <a:lnTo>
                  <a:pt x="0" y="200406"/>
                </a:lnTo>
                <a:lnTo>
                  <a:pt x="0" y="5333"/>
                </a:lnTo>
                <a:lnTo>
                  <a:pt x="5036" y="3268"/>
                </a:lnTo>
                <a:lnTo>
                  <a:pt x="18764" y="1571"/>
                </a:lnTo>
                <a:lnTo>
                  <a:pt x="39112" y="422"/>
                </a:lnTo>
                <a:lnTo>
                  <a:pt x="64007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3979" y="3998976"/>
            <a:ext cx="112776" cy="2148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854451" y="5196840"/>
            <a:ext cx="64135" cy="269875"/>
          </a:xfrm>
          <a:custGeom>
            <a:avLst/>
            <a:gdLst/>
            <a:ahLst/>
            <a:cxnLst/>
            <a:rect l="l" t="t" r="r" b="b"/>
            <a:pathLst>
              <a:path w="64135" h="269875">
                <a:moveTo>
                  <a:pt x="64008" y="269748"/>
                </a:moveTo>
                <a:lnTo>
                  <a:pt x="39112" y="269325"/>
                </a:lnTo>
                <a:lnTo>
                  <a:pt x="18764" y="268176"/>
                </a:lnTo>
                <a:lnTo>
                  <a:pt x="5036" y="266479"/>
                </a:lnTo>
                <a:lnTo>
                  <a:pt x="0" y="264414"/>
                </a:lnTo>
                <a:lnTo>
                  <a:pt x="0" y="5334"/>
                </a:lnTo>
                <a:lnTo>
                  <a:pt x="5036" y="3268"/>
                </a:lnTo>
                <a:lnTo>
                  <a:pt x="18764" y="1571"/>
                </a:lnTo>
                <a:lnTo>
                  <a:pt x="39112" y="422"/>
                </a:lnTo>
                <a:lnTo>
                  <a:pt x="64008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2164" y="5196840"/>
            <a:ext cx="52069" cy="269875"/>
          </a:xfrm>
          <a:custGeom>
            <a:avLst/>
            <a:gdLst/>
            <a:ahLst/>
            <a:cxnLst/>
            <a:rect l="l" t="t" r="r" b="b"/>
            <a:pathLst>
              <a:path w="52070" h="269875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5" y="4318"/>
                </a:lnTo>
                <a:lnTo>
                  <a:pt x="51815" y="265430"/>
                </a:lnTo>
                <a:lnTo>
                  <a:pt x="47738" y="267122"/>
                </a:lnTo>
                <a:lnTo>
                  <a:pt x="36623" y="268493"/>
                </a:lnTo>
                <a:lnTo>
                  <a:pt x="20151" y="269412"/>
                </a:lnTo>
                <a:lnTo>
                  <a:pt x="0" y="269748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2391" y="5202935"/>
            <a:ext cx="76200" cy="836930"/>
          </a:xfrm>
          <a:custGeom>
            <a:avLst/>
            <a:gdLst/>
            <a:ahLst/>
            <a:cxnLst/>
            <a:rect l="l" t="t" r="r" b="b"/>
            <a:pathLst>
              <a:path w="76200" h="836929">
                <a:moveTo>
                  <a:pt x="76200" y="836676"/>
                </a:moveTo>
                <a:lnTo>
                  <a:pt x="46559" y="836176"/>
                </a:lnTo>
                <a:lnTo>
                  <a:pt x="22336" y="834815"/>
                </a:lnTo>
                <a:lnTo>
                  <a:pt x="5994" y="832796"/>
                </a:lnTo>
                <a:lnTo>
                  <a:pt x="0" y="830326"/>
                </a:lnTo>
                <a:lnTo>
                  <a:pt x="0" y="6350"/>
                </a:lnTo>
                <a:lnTo>
                  <a:pt x="5994" y="3857"/>
                </a:lnTo>
                <a:lnTo>
                  <a:pt x="22336" y="1841"/>
                </a:lnTo>
                <a:lnTo>
                  <a:pt x="46559" y="492"/>
                </a:lnTo>
                <a:lnTo>
                  <a:pt x="76200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4131" y="5196840"/>
            <a:ext cx="45720" cy="836930"/>
          </a:xfrm>
          <a:custGeom>
            <a:avLst/>
            <a:gdLst/>
            <a:ahLst/>
            <a:cxnLst/>
            <a:rect l="l" t="t" r="r" b="b"/>
            <a:pathLst>
              <a:path w="45720" h="836929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10"/>
                </a:lnTo>
                <a:lnTo>
                  <a:pt x="45720" y="832866"/>
                </a:lnTo>
                <a:lnTo>
                  <a:pt x="42130" y="834350"/>
                </a:lnTo>
                <a:lnTo>
                  <a:pt x="32337" y="835561"/>
                </a:lnTo>
                <a:lnTo>
                  <a:pt x="17805" y="836377"/>
                </a:lnTo>
                <a:lnTo>
                  <a:pt x="0" y="836676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6671" y="6330696"/>
            <a:ext cx="45720" cy="334010"/>
          </a:xfrm>
          <a:custGeom>
            <a:avLst/>
            <a:gdLst/>
            <a:ahLst/>
            <a:cxnLst/>
            <a:rect l="l" t="t" r="r" b="b"/>
            <a:pathLst>
              <a:path w="45720" h="334009">
                <a:moveTo>
                  <a:pt x="0" y="0"/>
                </a:moveTo>
                <a:lnTo>
                  <a:pt x="17805" y="298"/>
                </a:lnTo>
                <a:lnTo>
                  <a:pt x="32337" y="1114"/>
                </a:lnTo>
                <a:lnTo>
                  <a:pt x="42130" y="2325"/>
                </a:lnTo>
                <a:lnTo>
                  <a:pt x="45719" y="3809"/>
                </a:lnTo>
                <a:lnTo>
                  <a:pt x="45719" y="329945"/>
                </a:lnTo>
                <a:lnTo>
                  <a:pt x="42130" y="331430"/>
                </a:lnTo>
                <a:lnTo>
                  <a:pt x="32337" y="332641"/>
                </a:lnTo>
                <a:lnTo>
                  <a:pt x="17805" y="333457"/>
                </a:lnTo>
                <a:lnTo>
                  <a:pt x="0" y="333755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1279" y="633069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09">
                <a:moveTo>
                  <a:pt x="89915" y="333755"/>
                </a:moveTo>
                <a:lnTo>
                  <a:pt x="54917" y="333167"/>
                </a:lnTo>
                <a:lnTo>
                  <a:pt x="26336" y="331562"/>
                </a:lnTo>
                <a:lnTo>
                  <a:pt x="7066" y="329180"/>
                </a:lnTo>
                <a:lnTo>
                  <a:pt x="0" y="326262"/>
                </a:lnTo>
                <a:lnTo>
                  <a:pt x="0" y="7492"/>
                </a:lnTo>
                <a:lnTo>
                  <a:pt x="7066" y="4575"/>
                </a:lnTo>
                <a:lnTo>
                  <a:pt x="26336" y="2193"/>
                </a:lnTo>
                <a:lnTo>
                  <a:pt x="54917" y="588"/>
                </a:lnTo>
                <a:lnTo>
                  <a:pt x="89915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D19D1A-9773-41AD-9697-1D3FB6FCC86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25F47A-F148-49A5-92EA-0FABA2EB4259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EE471DE-6A2F-476B-9407-E8441935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71" y="303414"/>
            <a:ext cx="2602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l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u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ti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2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95" dirty="0">
                <a:solidFill>
                  <a:srgbClr val="D2523B"/>
                </a:solidFill>
                <a:latin typeface="Arial"/>
                <a:cs typeface="Arial"/>
              </a:rPr>
              <a:t>C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on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t’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940" y="1901229"/>
            <a:ext cx="3911600" cy="11239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0830" indent="-253365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000"/>
              <a:buChar char="•"/>
              <a:tabLst>
                <a:tab pos="290830" algn="l"/>
                <a:tab pos="29146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general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terms</a:t>
            </a:r>
            <a:endParaRPr sz="2000">
              <a:latin typeface="Arial"/>
              <a:cs typeface="Arial"/>
            </a:endParaRPr>
          </a:p>
          <a:p>
            <a:pPr marL="38100" marR="30480">
              <a:lnSpc>
                <a:spcPct val="120000"/>
              </a:lnSpc>
              <a:spcBef>
                <a:spcPts val="5"/>
              </a:spcBef>
              <a:tabLst>
                <a:tab pos="90233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Q(1)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	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(1)……..q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Q(2)=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r>
              <a:rPr sz="2000" spc="-7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*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r>
              <a:rPr sz="1950" spc="7" baseline="25641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endParaRPr sz="1950" baseline="2564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587" y="2328163"/>
            <a:ext cx="923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3059683"/>
            <a:ext cx="8557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Therefore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three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Biscuits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months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i.e.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May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83944" y="3423866"/>
          <a:ext cx="6047738" cy="14413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5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9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9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2940" y="4081017"/>
            <a:ext cx="485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7" baseline="-16666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1300" spc="5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13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90688" y="3462528"/>
            <a:ext cx="45720" cy="1442085"/>
          </a:xfrm>
          <a:custGeom>
            <a:avLst/>
            <a:gdLst/>
            <a:ahLst/>
            <a:cxnLst/>
            <a:rect l="l" t="t" r="r" b="b"/>
            <a:pathLst>
              <a:path w="45720" h="1442085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19" y="3810"/>
                </a:lnTo>
                <a:lnTo>
                  <a:pt x="45719" y="1437894"/>
                </a:lnTo>
                <a:lnTo>
                  <a:pt x="42130" y="1439400"/>
                </a:lnTo>
                <a:lnTo>
                  <a:pt x="32337" y="1440608"/>
                </a:lnTo>
                <a:lnTo>
                  <a:pt x="17805" y="1441412"/>
                </a:lnTo>
                <a:lnTo>
                  <a:pt x="0" y="1441704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1600" y="3422903"/>
            <a:ext cx="142240" cy="1443355"/>
          </a:xfrm>
          <a:custGeom>
            <a:avLst/>
            <a:gdLst/>
            <a:ahLst/>
            <a:cxnLst/>
            <a:rect l="l" t="t" r="r" b="b"/>
            <a:pathLst>
              <a:path w="142240" h="1443354">
                <a:moveTo>
                  <a:pt x="141731" y="1443228"/>
                </a:moveTo>
                <a:lnTo>
                  <a:pt x="86582" y="1442293"/>
                </a:lnTo>
                <a:lnTo>
                  <a:pt x="41528" y="1439751"/>
                </a:lnTo>
                <a:lnTo>
                  <a:pt x="11144" y="1435994"/>
                </a:lnTo>
                <a:lnTo>
                  <a:pt x="0" y="1431417"/>
                </a:lnTo>
                <a:lnTo>
                  <a:pt x="0" y="11811"/>
                </a:lnTo>
                <a:lnTo>
                  <a:pt x="11144" y="7233"/>
                </a:lnTo>
                <a:lnTo>
                  <a:pt x="41528" y="3476"/>
                </a:lnTo>
                <a:lnTo>
                  <a:pt x="86582" y="934"/>
                </a:lnTo>
                <a:lnTo>
                  <a:pt x="141731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C28DE-10FE-4EE0-B924-4090B4F0FB84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743AD1-D97B-461D-9E17-BBF695F7D801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B57B26-3DEB-45F2-8B6C-561AAF8E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5628"/>
            <a:ext cx="2952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olu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Con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’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7889" y="1307656"/>
          <a:ext cx="3380102" cy="1644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1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0.0435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8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25462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179" baseline="25462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0.265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0.410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601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32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Now</a:t>
                      </a:r>
                      <a:r>
                        <a:rPr sz="2000" spc="-3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Q(2)</a:t>
                      </a:r>
                      <a:r>
                        <a:rPr sz="2000" spc="-5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000" spc="-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Q(0)P</a:t>
                      </a:r>
                      <a:r>
                        <a:rPr sz="1950" spc="7" baseline="25641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 baseline="25641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04111" y="3003237"/>
          <a:ext cx="6651623" cy="1185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570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0.0435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Q(2)</a:t>
                      </a:r>
                      <a:r>
                        <a:rPr sz="2000" spc="-1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0.410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34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2345"/>
                        </a:lnSpc>
                      </a:pPr>
                      <a:r>
                        <a:rPr sz="2000" spc="-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234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0.670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4375150"/>
            <a:ext cx="977265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  <a:tabLst>
                <a:tab pos="1791335" algn="l"/>
                <a:tab pos="3670300" algn="l"/>
                <a:tab pos="556958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	0.30475	0.27425	0.42100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biscuits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Day,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Monaco,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Marie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expected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be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30.475%,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27.425%,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42.10%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respectively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months.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00728" y="1246632"/>
            <a:ext cx="104139" cy="1187450"/>
          </a:xfrm>
          <a:custGeom>
            <a:avLst/>
            <a:gdLst/>
            <a:ahLst/>
            <a:cxnLst/>
            <a:rect l="l" t="t" r="r" b="b"/>
            <a:pathLst>
              <a:path w="104139" h="1187450">
                <a:moveTo>
                  <a:pt x="0" y="0"/>
                </a:moveTo>
                <a:lnTo>
                  <a:pt x="40356" y="670"/>
                </a:lnTo>
                <a:lnTo>
                  <a:pt x="73294" y="2508"/>
                </a:lnTo>
                <a:lnTo>
                  <a:pt x="95494" y="5250"/>
                </a:lnTo>
                <a:lnTo>
                  <a:pt x="103632" y="8635"/>
                </a:lnTo>
                <a:lnTo>
                  <a:pt x="103632" y="1178559"/>
                </a:lnTo>
                <a:lnTo>
                  <a:pt x="95494" y="1181945"/>
                </a:lnTo>
                <a:lnTo>
                  <a:pt x="73294" y="1184687"/>
                </a:lnTo>
                <a:lnTo>
                  <a:pt x="40356" y="1186525"/>
                </a:lnTo>
                <a:lnTo>
                  <a:pt x="0" y="1187195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67600" y="4349496"/>
            <a:ext cx="64135" cy="398145"/>
          </a:xfrm>
          <a:custGeom>
            <a:avLst/>
            <a:gdLst/>
            <a:ahLst/>
            <a:cxnLst/>
            <a:rect l="l" t="t" r="r" b="b"/>
            <a:pathLst>
              <a:path w="64134" h="398145">
                <a:moveTo>
                  <a:pt x="0" y="0"/>
                </a:moveTo>
                <a:lnTo>
                  <a:pt x="24895" y="422"/>
                </a:lnTo>
                <a:lnTo>
                  <a:pt x="45243" y="1571"/>
                </a:lnTo>
                <a:lnTo>
                  <a:pt x="58971" y="3268"/>
                </a:lnTo>
                <a:lnTo>
                  <a:pt x="64007" y="5333"/>
                </a:lnTo>
                <a:lnTo>
                  <a:pt x="64007" y="392429"/>
                </a:lnTo>
                <a:lnTo>
                  <a:pt x="58971" y="394495"/>
                </a:lnTo>
                <a:lnTo>
                  <a:pt x="45243" y="396192"/>
                </a:lnTo>
                <a:lnTo>
                  <a:pt x="24895" y="397341"/>
                </a:lnTo>
                <a:lnTo>
                  <a:pt x="0" y="397763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2616" y="4349496"/>
            <a:ext cx="45720" cy="398145"/>
          </a:xfrm>
          <a:custGeom>
            <a:avLst/>
            <a:gdLst/>
            <a:ahLst/>
            <a:cxnLst/>
            <a:rect l="l" t="t" r="r" b="b"/>
            <a:pathLst>
              <a:path w="45719" h="398145">
                <a:moveTo>
                  <a:pt x="45719" y="397763"/>
                </a:moveTo>
                <a:lnTo>
                  <a:pt x="27914" y="397472"/>
                </a:lnTo>
                <a:lnTo>
                  <a:pt x="13382" y="396668"/>
                </a:lnTo>
                <a:lnTo>
                  <a:pt x="3589" y="395460"/>
                </a:lnTo>
                <a:lnTo>
                  <a:pt x="0" y="393953"/>
                </a:lnTo>
                <a:lnTo>
                  <a:pt x="0" y="3809"/>
                </a:lnTo>
                <a:lnTo>
                  <a:pt x="3589" y="2303"/>
                </a:lnTo>
                <a:lnTo>
                  <a:pt x="13382" y="1095"/>
                </a:lnTo>
                <a:lnTo>
                  <a:pt x="27914" y="291"/>
                </a:lnTo>
                <a:lnTo>
                  <a:pt x="45719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D56636-1450-4135-BE97-15173BCFEAD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D4C52D-16A9-4454-BB49-BCDFB2CF9E56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E8BE718-F27B-49D1-81FC-B88659BC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5AE5A1-FE70-4CE9-9AE9-2669345FBD9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3201FC-2C50-434C-BF51-302048EE58E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B41BFB-9688-4321-8B70-CE328B1ABD6B}"/>
              </a:ext>
            </a:extLst>
          </p:cNvPr>
          <p:cNvSpPr txBox="1"/>
          <p:nvPr/>
        </p:nvSpPr>
        <p:spPr>
          <a:xfrm>
            <a:off x="371062" y="333032"/>
            <a:ext cx="5099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Examples of Stochastic Processes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7A908-A96F-4D70-993C-BBFC0A12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358875"/>
            <a:ext cx="9170504" cy="49723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D7FEC-DC1A-4C22-8BDC-C8855486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62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711" y="230764"/>
            <a:ext cx="8859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Output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Steady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0" dirty="0">
                <a:solidFill>
                  <a:srgbClr val="D2523B"/>
                </a:solidFill>
                <a:latin typeface="Arial"/>
                <a:cs typeface="Arial"/>
              </a:rPr>
              <a:t>State</a:t>
            </a:r>
            <a:r>
              <a:rPr sz="3600" b="0" spc="-204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Probabilities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0" dirty="0">
                <a:solidFill>
                  <a:srgbClr val="D2523B"/>
                </a:solidFill>
                <a:latin typeface="Arial"/>
                <a:cs typeface="Arial"/>
              </a:rPr>
              <a:t>(Long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Run)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5759" y="1465223"/>
            <a:ext cx="6049010" cy="25044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78765" marR="478155" indent="-278765">
              <a:lnSpc>
                <a:spcPct val="125800"/>
              </a:lnSpc>
              <a:spcBef>
                <a:spcPts val="515"/>
              </a:spcBef>
              <a:buClr>
                <a:srgbClr val="92A199"/>
              </a:buClr>
              <a:buSzPct val="85416"/>
              <a:buChar char="•"/>
              <a:tabLst>
                <a:tab pos="278765" algn="l"/>
                <a:tab pos="27940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Calculation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steady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state</a:t>
            </a: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probabilities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q1=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0.60q1+0.20q2+0.15q3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…………(1)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q2=0.30q1+0.50q2+0.05q3…………..(2)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q3=0.10q1+0.30q2+0.80q3…………..(3)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92646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As	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q1+q2+q3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1………………………………..(4)</a:t>
            </a:r>
            <a:endParaRPr sz="20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969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Considering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Eq.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1,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4 and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putting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matrix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form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79359"/>
              </p:ext>
            </p:extLst>
          </p:nvPr>
        </p:nvGraphicFramePr>
        <p:xfrm>
          <a:off x="1598664" y="4549282"/>
          <a:ext cx="4830441" cy="157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5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17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</a:t>
                      </a:r>
                      <a:r>
                        <a:rPr lang="en-GB"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17208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208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20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208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2085" marB="0">
                    <a:lnL w="28575">
                      <a:solidFill>
                        <a:srgbClr val="92A199"/>
                      </a:solidFill>
                      <a:prstDash val="solid"/>
                    </a:lnL>
                    <a:lnT w="19050">
                      <a:solidFill>
                        <a:srgbClr val="92A19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28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-0.05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153035">
                        <a:lnSpc>
                          <a:spcPts val="239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239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239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u="sng" dirty="0">
                          <a:solidFill>
                            <a:srgbClr val="292934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sng" spc="-275" dirty="0">
                          <a:solidFill>
                            <a:srgbClr val="292934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000" u="sng" spc="40" dirty="0">
                          <a:solidFill>
                            <a:srgbClr val="292934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239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q3</a:t>
                      </a:r>
                      <a:r>
                        <a:rPr sz="2000" spc="-22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u="sng" spc="40" dirty="0">
                          <a:solidFill>
                            <a:srgbClr val="292934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9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  <a:lnB w="19050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473952" y="4584191"/>
            <a:ext cx="45720" cy="1275715"/>
          </a:xfrm>
          <a:custGeom>
            <a:avLst/>
            <a:gdLst/>
            <a:ahLst/>
            <a:cxnLst/>
            <a:rect l="l" t="t" r="r" b="b"/>
            <a:pathLst>
              <a:path w="45720" h="1275714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09"/>
                </a:lnTo>
                <a:lnTo>
                  <a:pt x="45720" y="1271777"/>
                </a:lnTo>
                <a:lnTo>
                  <a:pt x="42130" y="1273262"/>
                </a:lnTo>
                <a:lnTo>
                  <a:pt x="32337" y="1274473"/>
                </a:lnTo>
                <a:lnTo>
                  <a:pt x="17805" y="1275289"/>
                </a:lnTo>
                <a:lnTo>
                  <a:pt x="0" y="1275587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F24A4-134D-4C15-B886-92671DA0E7D5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990721-0215-4F28-BBD3-E6E6DDCDF6B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EC04D1-3EF6-4985-8AD6-32FF04FC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87" y="296798"/>
            <a:ext cx="29533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olu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Con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’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565880"/>
            <a:ext cx="10784205" cy="435419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Applying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Cramer’s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Rule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∆=</a:t>
            </a:r>
            <a:r>
              <a:rPr sz="20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0.290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∆1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7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0.085</a:t>
            </a:r>
            <a:endParaRPr sz="2000">
              <a:latin typeface="Arial"/>
              <a:cs typeface="Arial"/>
            </a:endParaRPr>
          </a:p>
          <a:p>
            <a:pPr marL="9969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∆2=</a:t>
            </a:r>
            <a:r>
              <a:rPr sz="2000" spc="-1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0.065</a:t>
            </a:r>
            <a:endParaRPr sz="2000">
              <a:latin typeface="Arial"/>
              <a:cs typeface="Arial"/>
            </a:endParaRPr>
          </a:p>
          <a:p>
            <a:pPr marL="9969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∆3=</a:t>
            </a:r>
            <a:r>
              <a:rPr sz="2000" spc="-1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0.140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416050" marR="5546725" indent="-1403985">
              <a:lnSpc>
                <a:spcPct val="120000"/>
              </a:lnSpc>
            </a:pP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Accordingly,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q1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∆1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0.085/0.290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0.293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q2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∆2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0.065/0.290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0.224</a:t>
            </a:r>
            <a:endParaRPr sz="2000">
              <a:latin typeface="Arial"/>
              <a:cs typeface="Arial"/>
            </a:endParaRPr>
          </a:p>
          <a:p>
            <a:pPr marL="16891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q3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∆3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0.14/0.290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0.483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Thus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if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given transition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remain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constant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over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time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(Long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Run),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 market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shall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be 29.3%,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22.4%,48.3%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respectively.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3E748-D4EF-4544-BB63-2A544415B26E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D921E6-F351-4665-805F-D4CCF394F792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8E70C8-2740-4223-9415-0CF3B67A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044" y="280917"/>
            <a:ext cx="8914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Mar</a:t>
            </a:r>
            <a:r>
              <a:rPr sz="4000" b="0" spc="-100" dirty="0">
                <a:solidFill>
                  <a:srgbClr val="D2523B"/>
                </a:solidFill>
                <a:latin typeface="Arial"/>
                <a:cs typeface="Arial"/>
              </a:rPr>
              <a:t>k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v</a:t>
            </a:r>
            <a:r>
              <a:rPr sz="40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Chai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4000" b="0" spc="-42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Anal</a:t>
            </a:r>
            <a:r>
              <a:rPr sz="4000" b="0" spc="-100" dirty="0">
                <a:solidFill>
                  <a:srgbClr val="D2523B"/>
                </a:solidFill>
                <a:latin typeface="Arial"/>
                <a:cs typeface="Arial"/>
              </a:rPr>
              <a:t>ys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4000" b="0" spc="-45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Applie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r>
              <a:rPr sz="4000" b="0" spc="-27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b="0" spc="-55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4000" b="0" spc="-42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Airline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98704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analysing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switching</a:t>
            </a:r>
            <a:r>
              <a:rPr sz="24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Business</a:t>
            </a:r>
            <a:r>
              <a:rPr sz="2400" spc="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between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airlines</a:t>
            </a:r>
            <a:r>
              <a:rPr sz="2400" spc="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following</a:t>
            </a:r>
            <a:r>
              <a:rPr sz="24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been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obtained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British</a:t>
            </a:r>
            <a:r>
              <a:rPr sz="2400" spc="-1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Airways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(BA):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552946"/>
            <a:ext cx="9885680" cy="12693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Business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make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flights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 year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average.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Currently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BA</a:t>
            </a:r>
            <a:r>
              <a:rPr sz="2400" spc="-1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have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30% of the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Business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market.</a:t>
            </a:r>
            <a:r>
              <a:rPr sz="24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What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would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you</a:t>
            </a:r>
            <a:endParaRPr sz="24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forecast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BA's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 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Business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after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two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years?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68017" y="2758567"/>
          <a:ext cx="8343900" cy="1463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946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9463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Next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flight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946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Competition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800" spc="-1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flight</a:t>
                      </a:r>
                      <a:r>
                        <a:rPr sz="1800" spc="-2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9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9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9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9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Competition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6C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6306C6-8790-407C-8749-70AAF24853BB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D3E405-6E33-4F10-BB33-05F25A5251DE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F9F620-15A8-4A97-9080-405E465F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32" y="274712"/>
            <a:ext cx="1774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Solu</a:t>
            </a:r>
            <a:r>
              <a:rPr sz="4000" b="0" spc="-100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io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1625853"/>
            <a:ext cx="10776585" cy="273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marR="431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We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have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initial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system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state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r>
              <a:rPr sz="2400" baseline="-20833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2400" spc="330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given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r>
              <a:rPr sz="2400" spc="-7" baseline="-20833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2400" spc="330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[0.30,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0.70]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transition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matrix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4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given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  <a:p>
            <a:pPr marL="808355">
              <a:lnSpc>
                <a:spcPct val="100000"/>
              </a:lnSpc>
              <a:spcBef>
                <a:spcPts val="980"/>
              </a:spcBef>
              <a:tabLst>
                <a:tab pos="18796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0.85	0.15</a:t>
            </a:r>
            <a:endParaRPr sz="2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655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400" spc="-1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607060">
              <a:lnSpc>
                <a:spcPct val="100000"/>
              </a:lnSpc>
              <a:spcBef>
                <a:spcPts val="480"/>
              </a:spcBef>
              <a:tabLst>
                <a:tab pos="1879600" algn="l"/>
                <a:tab pos="2632710" algn="l"/>
              </a:tabLst>
            </a:pPr>
            <a:r>
              <a:rPr sz="2000" u="heavy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 </a:t>
            </a:r>
            <a:r>
              <a:rPr sz="2000" u="heavy" spc="-254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0.10	0.90	</a:t>
            </a:r>
            <a:r>
              <a:rPr sz="2000" u="sng" spc="40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u="heavy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Business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customers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make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2 flights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average.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406265"/>
            <a:ext cx="1248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400" spc="-1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0.85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7394" y="4385538"/>
            <a:ext cx="5376545" cy="114490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  <a:tabLst>
                <a:tab pos="1828800" algn="l"/>
                <a:tab pos="2743200" algn="l"/>
                <a:tab pos="45720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0.15	0.85	0.15	0.7375</a:t>
            </a:r>
            <a:endParaRPr sz="2000">
              <a:latin typeface="Arial"/>
              <a:cs typeface="Arial"/>
            </a:endParaRPr>
          </a:p>
          <a:p>
            <a:pPr marR="342265" algn="ctr">
              <a:lnSpc>
                <a:spcPct val="100000"/>
              </a:lnSpc>
              <a:spcBef>
                <a:spcPts val="565"/>
              </a:spcBef>
              <a:tabLst>
                <a:tab pos="246443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*	=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  <a:tabLst>
                <a:tab pos="1541780" algn="l"/>
                <a:tab pos="1773555" algn="l"/>
                <a:tab pos="2743200" algn="l"/>
                <a:tab pos="4175760" algn="l"/>
                <a:tab pos="4394835" algn="l"/>
                <a:tab pos="45720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0.90	</a:t>
            </a:r>
            <a:r>
              <a:rPr sz="2000" u="heavy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	</a:t>
            </a:r>
            <a:r>
              <a:rPr sz="2000" spc="-1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0.10	0.90	</a:t>
            </a:r>
            <a:r>
              <a:rPr sz="2000" u="heavy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	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	0.1750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9314" y="4456557"/>
            <a:ext cx="803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0.2625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224" y="5199126"/>
            <a:ext cx="661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19209" y="5199126"/>
            <a:ext cx="1107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7269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0.8250	</a:t>
            </a:r>
            <a:r>
              <a:rPr sz="2000" u="sng" spc="40" dirty="0">
                <a:solidFill>
                  <a:srgbClr val="292934"/>
                </a:solidFill>
                <a:uFill>
                  <a:solidFill>
                    <a:srgbClr val="92A199"/>
                  </a:solidFill>
                </a:u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1840" y="4366259"/>
            <a:ext cx="102235" cy="1188720"/>
          </a:xfrm>
          <a:custGeom>
            <a:avLst/>
            <a:gdLst/>
            <a:ahLst/>
            <a:cxnLst/>
            <a:rect l="l" t="t" r="r" b="b"/>
            <a:pathLst>
              <a:path w="102235" h="1188720">
                <a:moveTo>
                  <a:pt x="0" y="0"/>
                </a:moveTo>
                <a:lnTo>
                  <a:pt x="39743" y="668"/>
                </a:lnTo>
                <a:lnTo>
                  <a:pt x="72199" y="2492"/>
                </a:lnTo>
                <a:lnTo>
                  <a:pt x="94083" y="5197"/>
                </a:lnTo>
                <a:lnTo>
                  <a:pt x="102108" y="8508"/>
                </a:lnTo>
                <a:lnTo>
                  <a:pt x="102108" y="1180211"/>
                </a:lnTo>
                <a:lnTo>
                  <a:pt x="94083" y="1183522"/>
                </a:lnTo>
                <a:lnTo>
                  <a:pt x="72199" y="1186227"/>
                </a:lnTo>
                <a:lnTo>
                  <a:pt x="39743" y="1188051"/>
                </a:lnTo>
                <a:lnTo>
                  <a:pt x="0" y="118872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72555" y="4347971"/>
            <a:ext cx="104139" cy="1187450"/>
          </a:xfrm>
          <a:custGeom>
            <a:avLst/>
            <a:gdLst/>
            <a:ahLst/>
            <a:cxnLst/>
            <a:rect l="l" t="t" r="r" b="b"/>
            <a:pathLst>
              <a:path w="104139" h="1187450">
                <a:moveTo>
                  <a:pt x="0" y="0"/>
                </a:moveTo>
                <a:lnTo>
                  <a:pt x="40356" y="670"/>
                </a:lnTo>
                <a:lnTo>
                  <a:pt x="73294" y="2508"/>
                </a:lnTo>
                <a:lnTo>
                  <a:pt x="95494" y="5250"/>
                </a:lnTo>
                <a:lnTo>
                  <a:pt x="103632" y="8635"/>
                </a:lnTo>
                <a:lnTo>
                  <a:pt x="103632" y="1178559"/>
                </a:lnTo>
                <a:lnTo>
                  <a:pt x="95494" y="1181945"/>
                </a:lnTo>
                <a:lnTo>
                  <a:pt x="73294" y="1184687"/>
                </a:lnTo>
                <a:lnTo>
                  <a:pt x="40356" y="1186525"/>
                </a:lnTo>
                <a:lnTo>
                  <a:pt x="0" y="1187195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973449-508A-4C4D-859D-8D7A7777EE74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CE6064-CFEB-4AD2-B6EF-A2B076D7C374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2797727-02C5-4B24-A27B-616286BD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742" y="310242"/>
            <a:ext cx="1774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Solu</a:t>
            </a:r>
            <a:r>
              <a:rPr sz="4000" b="0" spc="-100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io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7933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Hence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after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one year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has elapsed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state</a:t>
            </a: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 the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9290" y="2075759"/>
          <a:ext cx="6330947" cy="88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716">
                <a:tc>
                  <a:txBody>
                    <a:bodyPr/>
                    <a:lstStyle/>
                    <a:p>
                      <a:pPr marL="214629" indent="-182880">
                        <a:lnSpc>
                          <a:spcPct val="100000"/>
                        </a:lnSpc>
                        <a:spcBef>
                          <a:spcPts val="15"/>
                        </a:spcBef>
                        <a:buClr>
                          <a:srgbClr val="92A199"/>
                        </a:buClr>
                        <a:buSzPct val="85416"/>
                        <a:buChar char="•"/>
                        <a:tabLst>
                          <a:tab pos="214629" algn="l"/>
                        </a:tabLst>
                      </a:pPr>
                      <a:r>
                        <a:rPr sz="24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spc="-7" baseline="-20833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400" spc="284" baseline="-20833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spc="-7" baseline="-20833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[0.30,</a:t>
                      </a:r>
                      <a:r>
                        <a:rPr sz="2000" spc="-6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0.70]</a:t>
                      </a:r>
                      <a:r>
                        <a:rPr sz="2000" spc="-5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0.7375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0.2625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232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0.1750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2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0.8250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46575" y="3107563"/>
            <a:ext cx="270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292934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[0.34375,</a:t>
            </a: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0.65625]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7728" y="2074164"/>
            <a:ext cx="45720" cy="721360"/>
          </a:xfrm>
          <a:custGeom>
            <a:avLst/>
            <a:gdLst/>
            <a:ahLst/>
            <a:cxnLst/>
            <a:rect l="l" t="t" r="r" b="b"/>
            <a:pathLst>
              <a:path w="45720" h="721360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10"/>
                </a:lnTo>
                <a:lnTo>
                  <a:pt x="45720" y="717041"/>
                </a:lnTo>
                <a:lnTo>
                  <a:pt x="42130" y="718548"/>
                </a:lnTo>
                <a:lnTo>
                  <a:pt x="32337" y="719756"/>
                </a:lnTo>
                <a:lnTo>
                  <a:pt x="17805" y="720560"/>
                </a:lnTo>
                <a:lnTo>
                  <a:pt x="0" y="720851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230FF-0306-4E98-93E0-E4CCE979130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09DB6C-7C4B-43A2-9A3D-F892ADA80D2C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F9EB43-1097-4684-8D74-784032D1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742" y="256829"/>
            <a:ext cx="1774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Solu</a:t>
            </a:r>
            <a:r>
              <a:rPr sz="4000" b="0" spc="-100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4000" b="0" spc="-105" dirty="0">
                <a:solidFill>
                  <a:srgbClr val="D2523B"/>
                </a:solidFill>
                <a:latin typeface="Arial"/>
                <a:cs typeface="Arial"/>
              </a:rPr>
              <a:t>io</a:t>
            </a:r>
            <a:r>
              <a:rPr sz="40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2240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4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4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940" y="2942971"/>
            <a:ext cx="3627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6670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304165" algn="l"/>
                <a:tab pos="30480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r>
              <a:rPr sz="2400" spc="-7" baseline="-20833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400" spc="300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</a:t>
            </a:r>
            <a:r>
              <a:rPr sz="2400" spc="-7" baseline="-20833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400" spc="-6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[0.368,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0.632]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4259960"/>
            <a:ext cx="10448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So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after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have elapsed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BA's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Business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Class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is </a:t>
            </a:r>
            <a:r>
              <a:rPr sz="2400" spc="-6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36.8%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ED610-F7C4-445A-84FC-4BC076D3FCD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6E4B11-B575-4DA9-9FD1-62EBC45F44FD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76C65F-1AB8-4227-B853-9974B920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40" y="296798"/>
            <a:ext cx="11142854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85" dirty="0">
                <a:solidFill>
                  <a:srgbClr val="D2523B"/>
                </a:solidFill>
                <a:latin typeface="Arial"/>
                <a:cs typeface="Arial"/>
              </a:rPr>
              <a:t>Markov</a:t>
            </a:r>
            <a:r>
              <a:rPr sz="32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80" dirty="0">
                <a:solidFill>
                  <a:srgbClr val="D2523B"/>
                </a:solidFill>
                <a:latin typeface="Arial"/>
                <a:cs typeface="Arial"/>
              </a:rPr>
              <a:t>Chain</a:t>
            </a:r>
            <a:r>
              <a:rPr sz="3200" b="0" spc="-4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85" dirty="0">
                <a:solidFill>
                  <a:srgbClr val="D2523B"/>
                </a:solidFill>
                <a:latin typeface="Arial"/>
                <a:cs typeface="Arial"/>
              </a:rPr>
              <a:t>Analysis</a:t>
            </a:r>
            <a:r>
              <a:rPr sz="3200" b="0" spc="-40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90" dirty="0">
                <a:solidFill>
                  <a:srgbClr val="D2523B"/>
                </a:solidFill>
                <a:latin typeface="Arial"/>
                <a:cs typeface="Arial"/>
              </a:rPr>
              <a:t>Applied</a:t>
            </a:r>
            <a:r>
              <a:rPr sz="3200" b="0" spc="-28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229" dirty="0">
                <a:solidFill>
                  <a:srgbClr val="D2523B"/>
                </a:solidFill>
                <a:latin typeface="Arial"/>
                <a:cs typeface="Arial"/>
              </a:rPr>
              <a:t>To</a:t>
            </a:r>
            <a:r>
              <a:rPr sz="32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90" dirty="0">
                <a:solidFill>
                  <a:srgbClr val="D2523B"/>
                </a:solidFill>
                <a:latin typeface="Arial"/>
                <a:cs typeface="Arial"/>
              </a:rPr>
              <a:t>Personal</a:t>
            </a:r>
            <a:r>
              <a:rPr sz="32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75" dirty="0">
                <a:solidFill>
                  <a:srgbClr val="D2523B"/>
                </a:solidFill>
                <a:latin typeface="Arial"/>
                <a:cs typeface="Arial"/>
              </a:rPr>
              <a:t>Care</a:t>
            </a:r>
            <a:r>
              <a:rPr sz="3200" b="0" spc="-22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85" dirty="0">
                <a:solidFill>
                  <a:srgbClr val="D2523B"/>
                </a:solidFill>
                <a:latin typeface="Arial"/>
                <a:cs typeface="Arial"/>
              </a:rPr>
              <a:t>Product</a:t>
            </a:r>
            <a:r>
              <a:rPr sz="3200" b="0" spc="-24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- </a:t>
            </a:r>
            <a:r>
              <a:rPr sz="3200" b="0" spc="-86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85" dirty="0">
                <a:solidFill>
                  <a:srgbClr val="D2523B"/>
                </a:solidFill>
                <a:latin typeface="Arial"/>
                <a:cs typeface="Arial"/>
              </a:rPr>
              <a:t>Razors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25853"/>
            <a:ext cx="10815955" cy="434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Suppose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that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new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razor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blades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were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introduced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in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three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companies at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same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time.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When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they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were introduced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each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company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had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an equal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share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market,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but</a:t>
            </a:r>
            <a:r>
              <a:rPr sz="2400" spc="6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during the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first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following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changes 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took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place: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Arial"/>
              <a:cs typeface="Arial"/>
            </a:endParaRPr>
          </a:p>
          <a:p>
            <a:pPr marL="469900" marR="6350" indent="-457834">
              <a:lnSpc>
                <a:spcPct val="100000"/>
              </a:lnSpc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2400" spc="1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retained</a:t>
            </a:r>
            <a:r>
              <a:rPr sz="2400" spc="1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90</a:t>
            </a:r>
            <a:r>
              <a:rPr sz="2400" spc="1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1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1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its</a:t>
            </a:r>
            <a:r>
              <a:rPr sz="2400" spc="1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customers,</a:t>
            </a:r>
            <a:r>
              <a:rPr sz="2400" spc="11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lost</a:t>
            </a:r>
            <a:r>
              <a:rPr sz="2400" spc="1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400" spc="1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1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1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r>
              <a:rPr sz="2400" spc="1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400" spc="1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7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endParaRPr sz="2400" dirty="0">
              <a:latin typeface="Arial"/>
              <a:cs typeface="Arial"/>
            </a:endParaRPr>
          </a:p>
          <a:p>
            <a:pPr marL="469900" marR="6350" indent="-457834">
              <a:lnSpc>
                <a:spcPct val="100000"/>
              </a:lnSpc>
              <a:spcBef>
                <a:spcPts val="575"/>
              </a:spcBef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retained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70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20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20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its</a:t>
            </a:r>
            <a:r>
              <a:rPr sz="2400" spc="1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customers,</a:t>
            </a:r>
            <a:r>
              <a:rPr sz="2400" spc="19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lost</a:t>
            </a:r>
            <a:r>
              <a:rPr sz="2400" spc="20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10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1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2400" spc="2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20 percent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endParaRPr sz="2400" dirty="0">
              <a:latin typeface="Arial"/>
              <a:cs typeface="Arial"/>
            </a:endParaRPr>
          </a:p>
          <a:p>
            <a:pPr marL="469900" marR="6350" indent="-457834">
              <a:lnSpc>
                <a:spcPct val="100000"/>
              </a:lnSpc>
              <a:spcBef>
                <a:spcPts val="580"/>
              </a:spcBef>
              <a:buClr>
                <a:srgbClr val="92A199"/>
              </a:buClr>
              <a:buSzPct val="85416"/>
              <a:buAutoNum type="arabicParenR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retained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80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its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customers,</a:t>
            </a:r>
            <a:r>
              <a:rPr sz="24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lost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10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10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percent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DE7F1-D044-425F-8750-43DC41337486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8AE02A-A8F5-43D2-AEAE-6C925E2C208D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651F51-80CF-4B4E-BF94-BBF1C148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25853"/>
            <a:ext cx="10338435" cy="207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Suppose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that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no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changes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in buying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habits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consumer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occur.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35179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What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three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companies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at the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end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 the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first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second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year?</a:t>
            </a:r>
            <a:endParaRPr sz="2400"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51155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What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long-run</a:t>
            </a:r>
            <a:r>
              <a:rPr sz="24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three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companies?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8811E-65DF-4B9A-86A0-8F382ED7E3CA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03B1F4-2474-4881-BF20-694CE7CADA64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7D378-89BD-4F41-A929-1BD59484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925" y="430784"/>
            <a:ext cx="1592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90" dirty="0">
                <a:solidFill>
                  <a:srgbClr val="D2523B"/>
                </a:solidFill>
                <a:latin typeface="Arial"/>
                <a:cs typeface="Arial"/>
              </a:rPr>
              <a:t>Solution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0760" y="1236090"/>
            <a:ext cx="2212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First</a:t>
            </a:r>
            <a:r>
              <a:rPr sz="24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393" y="1236090"/>
            <a:ext cx="2653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24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Second</a:t>
            </a:r>
            <a:r>
              <a:rPr sz="24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022" y="1844039"/>
            <a:ext cx="1854835" cy="887094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022" y="3431285"/>
            <a:ext cx="1854835" cy="918844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567055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022" y="5024628"/>
            <a:ext cx="1854835" cy="914400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1821" y="5026914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23553" y="5362639"/>
            <a:ext cx="5708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Mar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81821" y="3443478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03156" y="3779203"/>
            <a:ext cx="8121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Mo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81821" y="1817370"/>
            <a:ext cx="1854835" cy="914400"/>
          </a:xfrm>
          <a:custGeom>
            <a:avLst/>
            <a:gdLst/>
            <a:ahLst/>
            <a:cxnLst/>
            <a:rect l="l" t="t" r="r" b="b"/>
            <a:pathLst>
              <a:path w="1854834" h="914400">
                <a:moveTo>
                  <a:pt x="0" y="914400"/>
                </a:moveTo>
                <a:lnTo>
                  <a:pt x="1854707" y="914400"/>
                </a:lnTo>
                <a:lnTo>
                  <a:pt x="18547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25908">
            <a:solidFill>
              <a:srgbClr val="2929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96477" y="2151952"/>
            <a:ext cx="102743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Good</a:t>
            </a:r>
            <a:r>
              <a:rPr sz="1800" spc="-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53967" y="2008632"/>
            <a:ext cx="5005070" cy="3682365"/>
          </a:xfrm>
          <a:custGeom>
            <a:avLst/>
            <a:gdLst/>
            <a:ahLst/>
            <a:cxnLst/>
            <a:rect l="l" t="t" r="r" b="b"/>
            <a:pathLst>
              <a:path w="5005070" h="3682365">
                <a:moveTo>
                  <a:pt x="0" y="12826"/>
                </a:moveTo>
                <a:lnTo>
                  <a:pt x="4926203" y="0"/>
                </a:lnTo>
              </a:path>
              <a:path w="5005070" h="3682365">
                <a:moveTo>
                  <a:pt x="0" y="320039"/>
                </a:moveTo>
                <a:lnTo>
                  <a:pt x="4926203" y="1700275"/>
                </a:lnTo>
              </a:path>
              <a:path w="5005070" h="3682365">
                <a:moveTo>
                  <a:pt x="0" y="681227"/>
                </a:moveTo>
                <a:lnTo>
                  <a:pt x="5004562" y="3271139"/>
                </a:lnTo>
              </a:path>
              <a:path w="5005070" h="3682365">
                <a:moveTo>
                  <a:pt x="0" y="1883663"/>
                </a:moveTo>
                <a:lnTo>
                  <a:pt x="4926203" y="1891537"/>
                </a:lnTo>
              </a:path>
              <a:path w="5005070" h="3682365">
                <a:moveTo>
                  <a:pt x="0" y="1602485"/>
                </a:moveTo>
                <a:lnTo>
                  <a:pt x="4926203" y="265175"/>
                </a:lnTo>
              </a:path>
              <a:path w="5005070" h="3682365">
                <a:moveTo>
                  <a:pt x="0" y="2119884"/>
                </a:moveTo>
                <a:lnTo>
                  <a:pt x="4926203" y="3681742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70350" y="2162047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1600" y="357022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7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5570" y="2535936"/>
            <a:ext cx="614680" cy="89408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355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25570" y="3980764"/>
            <a:ext cx="4705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.20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53967" y="2545079"/>
            <a:ext cx="4926330" cy="3206115"/>
          </a:xfrm>
          <a:custGeom>
            <a:avLst/>
            <a:gdLst/>
            <a:ahLst/>
            <a:cxnLst/>
            <a:rect l="l" t="t" r="r" b="b"/>
            <a:pathLst>
              <a:path w="4926330" h="3206115">
                <a:moveTo>
                  <a:pt x="0" y="2938272"/>
                </a:moveTo>
                <a:lnTo>
                  <a:pt x="4926203" y="2938272"/>
                </a:lnTo>
              </a:path>
              <a:path w="4926330" h="3206115">
                <a:moveTo>
                  <a:pt x="0" y="2674620"/>
                </a:moveTo>
                <a:lnTo>
                  <a:pt x="4926203" y="0"/>
                </a:lnTo>
              </a:path>
              <a:path w="4926330" h="3206115">
                <a:moveTo>
                  <a:pt x="0" y="3205835"/>
                </a:moveTo>
                <a:lnTo>
                  <a:pt x="4926203" y="1502664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09413" y="5549290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8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91532" y="4907026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2850" y="465353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0350" y="1638046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9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468804" y="1802828"/>
            <a:ext cx="1880870" cy="940435"/>
            <a:chOff x="8468804" y="1802828"/>
            <a:chExt cx="1880870" cy="940435"/>
          </a:xfrm>
        </p:grpSpPr>
        <p:sp>
          <p:nvSpPr>
            <p:cNvPr id="25" name="object 25"/>
            <p:cNvSpPr/>
            <p:nvPr/>
          </p:nvSpPr>
          <p:spPr>
            <a:xfrm>
              <a:off x="8481822" y="1815846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1854707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854707" y="914400"/>
                  </a:lnTo>
                  <a:lnTo>
                    <a:pt x="1854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81822" y="1815846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0" y="914400"/>
                  </a:moveTo>
                  <a:lnTo>
                    <a:pt x="1854707" y="914400"/>
                  </a:lnTo>
                  <a:lnTo>
                    <a:pt x="1854707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5908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481821" y="1844039"/>
            <a:ext cx="1854835" cy="887094"/>
          </a:xfrm>
          <a:prstGeom prst="rect">
            <a:avLst/>
          </a:prstGeom>
          <a:ln w="25907">
            <a:solidFill>
              <a:srgbClr val="29293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468804" y="3413696"/>
            <a:ext cx="1880870" cy="940435"/>
            <a:chOff x="8468804" y="3413696"/>
            <a:chExt cx="1880870" cy="940435"/>
          </a:xfrm>
        </p:grpSpPr>
        <p:sp>
          <p:nvSpPr>
            <p:cNvPr id="29" name="object 29"/>
            <p:cNvSpPr/>
            <p:nvPr/>
          </p:nvSpPr>
          <p:spPr>
            <a:xfrm>
              <a:off x="8481822" y="3426714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1854707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854707" y="914400"/>
                  </a:lnTo>
                  <a:lnTo>
                    <a:pt x="1854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81822" y="3426714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0" y="914400"/>
                  </a:moveTo>
                  <a:lnTo>
                    <a:pt x="1854707" y="914400"/>
                  </a:lnTo>
                  <a:lnTo>
                    <a:pt x="1854707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5908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94776" y="3727450"/>
            <a:ext cx="182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468868" y="5004815"/>
            <a:ext cx="1880870" cy="940435"/>
            <a:chOff x="8468868" y="5004815"/>
            <a:chExt cx="1880870" cy="940435"/>
          </a:xfrm>
        </p:grpSpPr>
        <p:sp>
          <p:nvSpPr>
            <p:cNvPr id="33" name="object 33"/>
            <p:cNvSpPr/>
            <p:nvPr/>
          </p:nvSpPr>
          <p:spPr>
            <a:xfrm>
              <a:off x="8481822" y="5017769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1854707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1854707" y="914399"/>
                  </a:lnTo>
                  <a:lnTo>
                    <a:pt x="1854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81822" y="5017769"/>
              <a:ext cx="1854835" cy="914400"/>
            </a:xfrm>
            <a:custGeom>
              <a:avLst/>
              <a:gdLst/>
              <a:ahLst/>
              <a:cxnLst/>
              <a:rect l="l" t="t" r="r" b="b"/>
              <a:pathLst>
                <a:path w="1854834" h="914400">
                  <a:moveTo>
                    <a:pt x="0" y="914399"/>
                  </a:moveTo>
                  <a:lnTo>
                    <a:pt x="1854707" y="914399"/>
                  </a:lnTo>
                  <a:lnTo>
                    <a:pt x="1854707" y="0"/>
                  </a:lnTo>
                  <a:lnTo>
                    <a:pt x="0" y="0"/>
                  </a:lnTo>
                  <a:lnTo>
                    <a:pt x="0" y="914399"/>
                  </a:lnTo>
                  <a:close/>
                </a:path>
              </a:pathLst>
            </a:custGeom>
            <a:ln w="25908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494776" y="5318505"/>
            <a:ext cx="182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02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A5B6CC-7DBE-4462-B126-83E4C8CDE6E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C34A785-C77B-45E2-A2BC-A69F07D6DFF3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39CA144-058A-4FF5-8013-0FBF02F9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274" y="250442"/>
            <a:ext cx="6582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0" dirty="0">
                <a:solidFill>
                  <a:srgbClr val="D2523B"/>
                </a:solidFill>
                <a:latin typeface="Arial"/>
                <a:cs typeface="Arial"/>
              </a:rPr>
              <a:t>Input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6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Transition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Probability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Matrix</a:t>
            </a:r>
            <a:endParaRPr sz="36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79079" y="1370075"/>
          <a:ext cx="8128000" cy="1981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39">
                <a:tc rowSpan="2">
                  <a:txBody>
                    <a:bodyPr/>
                    <a:lstStyle/>
                    <a:p>
                      <a:pPr marL="355600" marR="287020" indent="-596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From</a:t>
                      </a: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Brand </a:t>
                      </a:r>
                      <a:r>
                        <a:rPr sz="2000" b="1" spc="-5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(First</a:t>
                      </a:r>
                      <a:r>
                        <a:rPr sz="20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4B5A6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Brand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(Second</a:t>
                      </a:r>
                      <a:r>
                        <a:rPr sz="20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4B5A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solidFill>
                      <a:srgbClr val="4B5A6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Gillette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R w="9525">
                      <a:solidFill>
                        <a:srgbClr val="4B5A6A"/>
                      </a:solidFill>
                      <a:prstDash val="solid"/>
                    </a:lnR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Phillips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Braun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Gillette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Phillips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  <a:solidFill>
                      <a:srgbClr val="B7BD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Braun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4B5A6A"/>
                      </a:solidFill>
                      <a:prstDash val="solid"/>
                    </a:lnL>
                    <a:lnR w="9525">
                      <a:solidFill>
                        <a:srgbClr val="4B5A6A"/>
                      </a:solidFill>
                      <a:prstDash val="solid"/>
                    </a:lnR>
                    <a:lnT w="9525">
                      <a:solidFill>
                        <a:srgbClr val="4B5A6A"/>
                      </a:solidFill>
                      <a:prstDash val="solid"/>
                    </a:lnT>
                    <a:lnB w="9525">
                      <a:solidFill>
                        <a:srgbClr val="4B5A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31849" y="4044441"/>
            <a:ext cx="1278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Alternately,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1941" y="4044441"/>
            <a:ext cx="2444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27479" y="4386050"/>
          <a:ext cx="3302000" cy="893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5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1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62">
                <a:tc>
                  <a:txBody>
                    <a:bodyPr/>
                    <a:lstStyle/>
                    <a:p>
                      <a:pPr marL="31750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spc="-8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9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9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1295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2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031849" y="5568797"/>
            <a:ext cx="3105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Sum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54752" y="4442459"/>
            <a:ext cx="64135" cy="812800"/>
          </a:xfrm>
          <a:custGeom>
            <a:avLst/>
            <a:gdLst/>
            <a:ahLst/>
            <a:cxnLst/>
            <a:rect l="l" t="t" r="r" b="b"/>
            <a:pathLst>
              <a:path w="64135" h="812800">
                <a:moveTo>
                  <a:pt x="0" y="0"/>
                </a:moveTo>
                <a:lnTo>
                  <a:pt x="24895" y="422"/>
                </a:lnTo>
                <a:lnTo>
                  <a:pt x="45243" y="1571"/>
                </a:lnTo>
                <a:lnTo>
                  <a:pt x="58971" y="3268"/>
                </a:lnTo>
                <a:lnTo>
                  <a:pt x="64008" y="5333"/>
                </a:lnTo>
                <a:lnTo>
                  <a:pt x="64008" y="806957"/>
                </a:lnTo>
                <a:lnTo>
                  <a:pt x="58971" y="809023"/>
                </a:lnTo>
                <a:lnTo>
                  <a:pt x="45243" y="810720"/>
                </a:lnTo>
                <a:lnTo>
                  <a:pt x="24895" y="811869"/>
                </a:lnTo>
                <a:lnTo>
                  <a:pt x="0" y="812291"/>
                </a:lnTo>
              </a:path>
            </a:pathLst>
          </a:custGeom>
          <a:ln w="9143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858F0-E861-4188-8D62-6DBF47633C71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F1AD67-FE4D-4F1F-9C65-14527B641D49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DC6BBC-C637-4FEE-9607-12D385B6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976CEC-F8BC-434A-9F16-D55D6C73FA79}"/>
              </a:ext>
            </a:extLst>
          </p:cNvPr>
          <p:cNvSpPr/>
          <p:nvPr/>
        </p:nvSpPr>
        <p:spPr>
          <a:xfrm>
            <a:off x="168812" y="167997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43A5CA-E5C9-4AC1-A8FF-AA1B99920C40}"/>
              </a:ext>
            </a:extLst>
          </p:cNvPr>
          <p:cNvCxnSpPr/>
          <p:nvPr/>
        </p:nvCxnSpPr>
        <p:spPr>
          <a:xfrm>
            <a:off x="166467" y="1007165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413E68-78C9-4FCA-B58A-9851B90799A5}"/>
              </a:ext>
            </a:extLst>
          </p:cNvPr>
          <p:cNvSpPr txBox="1"/>
          <p:nvPr/>
        </p:nvSpPr>
        <p:spPr>
          <a:xfrm>
            <a:off x="371062" y="333032"/>
            <a:ext cx="428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Markov process: Definition 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A5770-1945-48FE-BBCF-5EEF4966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5DD21-A166-EBFA-BA80-FAAF55A6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91921"/>
            <a:ext cx="11033760" cy="4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2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383" y="282447"/>
            <a:ext cx="4247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npu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4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a</a:t>
            </a:r>
            <a:r>
              <a:rPr sz="3600" b="0" spc="-5" dirty="0">
                <a:solidFill>
                  <a:srgbClr val="D2523B"/>
                </a:solidFill>
                <a:latin typeface="Arial"/>
                <a:cs typeface="Arial"/>
              </a:rPr>
              <a:t>l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</a:t>
            </a: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ond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10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spc="-5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003" y="1716404"/>
            <a:ext cx="93078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divided</a:t>
            </a:r>
            <a:r>
              <a:rPr sz="24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equally</a:t>
            </a:r>
            <a:r>
              <a:rPr sz="24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between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4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Gillette,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Phillips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Braun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 in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first</a:t>
            </a:r>
            <a:r>
              <a:rPr sz="24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r>
              <a:rPr sz="24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 Initial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condition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Hence Row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vector</a:t>
            </a:r>
            <a:r>
              <a:rPr sz="24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expressed</a:t>
            </a:r>
            <a:r>
              <a:rPr sz="24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as,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tabLst>
                <a:tab pos="2755900" algn="l"/>
                <a:tab pos="3670300" algn="l"/>
              </a:tabLst>
            </a:pP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0.33	0.33	0.33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3979" y="3595115"/>
            <a:ext cx="78105" cy="283845"/>
          </a:xfrm>
          <a:custGeom>
            <a:avLst/>
            <a:gdLst/>
            <a:ahLst/>
            <a:cxnLst/>
            <a:rect l="l" t="t" r="r" b="b"/>
            <a:pathLst>
              <a:path w="78104" h="283845">
                <a:moveTo>
                  <a:pt x="0" y="0"/>
                </a:moveTo>
                <a:lnTo>
                  <a:pt x="30253" y="511"/>
                </a:lnTo>
                <a:lnTo>
                  <a:pt x="54959" y="1905"/>
                </a:lnTo>
                <a:lnTo>
                  <a:pt x="71616" y="3964"/>
                </a:lnTo>
                <a:lnTo>
                  <a:pt x="77724" y="6476"/>
                </a:lnTo>
                <a:lnTo>
                  <a:pt x="77724" y="276987"/>
                </a:lnTo>
                <a:lnTo>
                  <a:pt x="71616" y="279499"/>
                </a:lnTo>
                <a:lnTo>
                  <a:pt x="54959" y="281559"/>
                </a:lnTo>
                <a:lnTo>
                  <a:pt x="30253" y="282952"/>
                </a:lnTo>
                <a:lnTo>
                  <a:pt x="0" y="283464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6979" y="3561588"/>
            <a:ext cx="78105" cy="297180"/>
          </a:xfrm>
          <a:custGeom>
            <a:avLst/>
            <a:gdLst/>
            <a:ahLst/>
            <a:cxnLst/>
            <a:rect l="l" t="t" r="r" b="b"/>
            <a:pathLst>
              <a:path w="78105" h="297179">
                <a:moveTo>
                  <a:pt x="77724" y="297180"/>
                </a:moveTo>
                <a:lnTo>
                  <a:pt x="47470" y="296668"/>
                </a:lnTo>
                <a:lnTo>
                  <a:pt x="22764" y="295275"/>
                </a:lnTo>
                <a:lnTo>
                  <a:pt x="6107" y="293215"/>
                </a:lnTo>
                <a:lnTo>
                  <a:pt x="0" y="290703"/>
                </a:lnTo>
                <a:lnTo>
                  <a:pt x="0" y="6476"/>
                </a:lnTo>
                <a:lnTo>
                  <a:pt x="6107" y="3964"/>
                </a:lnTo>
                <a:lnTo>
                  <a:pt x="22764" y="1904"/>
                </a:lnTo>
                <a:lnTo>
                  <a:pt x="47470" y="511"/>
                </a:lnTo>
                <a:lnTo>
                  <a:pt x="77724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1ADF81-F005-4DA6-A8B8-4EC242050E4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8DA2E8-2481-4791-A627-7E8533D4B83E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75B51E-0D91-4F77-B578-EAA14676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335" y="303771"/>
            <a:ext cx="907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Output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Specific</a:t>
            </a:r>
            <a:r>
              <a:rPr sz="36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State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Probabilities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(Short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Run)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739" y="1302258"/>
            <a:ext cx="1069340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Let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D1</a:t>
            </a:r>
            <a:r>
              <a:rPr sz="1800" spc="247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(0)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Probability</a:t>
            </a:r>
            <a:r>
              <a:rPr sz="18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customer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choosing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first 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  <a:p>
            <a:pPr marL="534035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D1</a:t>
            </a:r>
            <a:r>
              <a:rPr sz="1800" spc="247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Probability</a:t>
            </a:r>
            <a:r>
              <a:rPr sz="1800" spc="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 customer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choosing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Gillette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one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transition</a:t>
            </a:r>
            <a:endParaRPr sz="1800">
              <a:latin typeface="Arial"/>
              <a:cs typeface="Arial"/>
            </a:endParaRPr>
          </a:p>
          <a:p>
            <a:pPr marL="559435">
              <a:lnSpc>
                <a:spcPct val="100000"/>
              </a:lnSpc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D1</a:t>
            </a:r>
            <a:r>
              <a:rPr sz="1800" spc="240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(2)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Probability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customer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choosing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Gillette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1800" spc="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transition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88900" marR="812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Hence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probability</a:t>
            </a:r>
            <a:r>
              <a:rPr sz="18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distribution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of the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 customer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choosing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any</a:t>
            </a:r>
            <a:r>
              <a:rPr sz="1800" spc="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given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brand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(Gillette,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Braun) </a:t>
            </a:r>
            <a:r>
              <a:rPr sz="1800" spc="-484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any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given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(k)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expressed</a:t>
            </a:r>
            <a:r>
              <a:rPr sz="18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  <a:tabLst>
                <a:tab pos="2896235" algn="l"/>
                <a:tab pos="3810635" algn="l"/>
              </a:tabLst>
            </a:pP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Q(k)=</a:t>
            </a:r>
            <a:r>
              <a:rPr sz="1800" spc="49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D1</a:t>
            </a:r>
            <a:r>
              <a:rPr sz="1800" spc="247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(k)	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D2</a:t>
            </a:r>
            <a:r>
              <a:rPr sz="1800" spc="240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(k)	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800" spc="-7" baseline="-20833" dirty="0">
                <a:solidFill>
                  <a:srgbClr val="292934"/>
                </a:solidFill>
                <a:latin typeface="Arial"/>
                <a:cs typeface="Arial"/>
              </a:rPr>
              <a:t>D3</a:t>
            </a:r>
            <a:r>
              <a:rPr sz="1800" spc="172" baseline="-20833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(k)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Initial Condition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expressed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Q(0)</a:t>
            </a:r>
            <a:endParaRPr sz="1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  <a:tabLst>
                <a:tab pos="2101215" algn="l"/>
                <a:tab pos="2832100" algn="l"/>
                <a:tab pos="3746500" algn="l"/>
              </a:tabLst>
            </a:pP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Q(0)=	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0.33	0.33	0.33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Hence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 each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at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end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8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one</a:t>
            </a:r>
            <a:r>
              <a:rPr sz="18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year</a:t>
            </a:r>
            <a:r>
              <a:rPr sz="1800" spc="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will</a:t>
            </a:r>
            <a:r>
              <a:rPr sz="1800" spc="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Q(1)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12544" y="4779073"/>
          <a:ext cx="6005192" cy="841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9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812">
                <a:tc>
                  <a:txBody>
                    <a:bodyPr/>
                    <a:lstStyle/>
                    <a:p>
                      <a:pPr marL="31750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Q(1)=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2155"/>
                        </a:lnSpc>
                        <a:spcBef>
                          <a:spcPts val="85"/>
                        </a:spcBef>
                        <a:tabLst>
                          <a:tab pos="869950" algn="l"/>
                        </a:tabLst>
                      </a:pPr>
                      <a:r>
                        <a:rPr sz="1800" spc="-3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0.33	</a:t>
                      </a: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2155"/>
                        </a:lnSpc>
                        <a:spcBef>
                          <a:spcPts val="85"/>
                        </a:spcBef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10">
                <a:tc rowSpan="2"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060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2060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2060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866">
                <a:tc gridSpan="4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014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2014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2014"/>
                        </a:lnSpc>
                      </a:pPr>
                      <a:r>
                        <a:rPr sz="1800" spc="-5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31594" y="5875121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Q(1)</a:t>
            </a:r>
            <a:r>
              <a:rPr sz="18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1800" spc="4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0.367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0775" y="5875121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0.</a:t>
            </a:r>
            <a:r>
              <a:rPr sz="1800" spc="-15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77</a:t>
            </a:r>
            <a:r>
              <a:rPr sz="1800" dirty="0">
                <a:solidFill>
                  <a:srgbClr val="292934"/>
                </a:solidFill>
                <a:latin typeface="Arial"/>
                <a:cs typeface="Arial"/>
              </a:rPr>
              <a:t>	0.</a:t>
            </a:r>
            <a:r>
              <a:rPr sz="1800" spc="-10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292934"/>
                </a:solidFill>
                <a:latin typeface="Arial"/>
                <a:cs typeface="Arial"/>
              </a:rPr>
              <a:t>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7528" y="3000755"/>
            <a:ext cx="52069" cy="283845"/>
          </a:xfrm>
          <a:custGeom>
            <a:avLst/>
            <a:gdLst/>
            <a:ahLst/>
            <a:cxnLst/>
            <a:rect l="l" t="t" r="r" b="b"/>
            <a:pathLst>
              <a:path w="52070" h="283845">
                <a:moveTo>
                  <a:pt x="0" y="0"/>
                </a:moveTo>
                <a:lnTo>
                  <a:pt x="20151" y="335"/>
                </a:lnTo>
                <a:lnTo>
                  <a:pt x="36623" y="1254"/>
                </a:lnTo>
                <a:lnTo>
                  <a:pt x="47738" y="2625"/>
                </a:lnTo>
                <a:lnTo>
                  <a:pt x="51816" y="4318"/>
                </a:lnTo>
                <a:lnTo>
                  <a:pt x="51816" y="279146"/>
                </a:lnTo>
                <a:lnTo>
                  <a:pt x="47738" y="280838"/>
                </a:lnTo>
                <a:lnTo>
                  <a:pt x="36623" y="282209"/>
                </a:lnTo>
                <a:lnTo>
                  <a:pt x="20151" y="283128"/>
                </a:lnTo>
                <a:lnTo>
                  <a:pt x="0" y="283464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0883" y="3000755"/>
            <a:ext cx="45720" cy="283845"/>
          </a:xfrm>
          <a:custGeom>
            <a:avLst/>
            <a:gdLst/>
            <a:ahLst/>
            <a:cxnLst/>
            <a:rect l="l" t="t" r="r" b="b"/>
            <a:pathLst>
              <a:path w="45719" h="283845">
                <a:moveTo>
                  <a:pt x="45720" y="283464"/>
                </a:moveTo>
                <a:lnTo>
                  <a:pt x="27914" y="283172"/>
                </a:lnTo>
                <a:lnTo>
                  <a:pt x="13382" y="282368"/>
                </a:lnTo>
                <a:lnTo>
                  <a:pt x="3589" y="281160"/>
                </a:lnTo>
                <a:lnTo>
                  <a:pt x="0" y="279654"/>
                </a:lnTo>
                <a:lnTo>
                  <a:pt x="0" y="3810"/>
                </a:lnTo>
                <a:lnTo>
                  <a:pt x="3589" y="2303"/>
                </a:lnTo>
                <a:lnTo>
                  <a:pt x="13382" y="1095"/>
                </a:lnTo>
                <a:lnTo>
                  <a:pt x="27914" y="291"/>
                </a:lnTo>
                <a:lnTo>
                  <a:pt x="45720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5476" y="3761232"/>
            <a:ext cx="66040" cy="205740"/>
          </a:xfrm>
          <a:custGeom>
            <a:avLst/>
            <a:gdLst/>
            <a:ahLst/>
            <a:cxnLst/>
            <a:rect l="l" t="t" r="r" b="b"/>
            <a:pathLst>
              <a:path w="66039" h="205739">
                <a:moveTo>
                  <a:pt x="65531" y="205740"/>
                </a:moveTo>
                <a:lnTo>
                  <a:pt x="40022" y="205315"/>
                </a:lnTo>
                <a:lnTo>
                  <a:pt x="19192" y="204152"/>
                </a:lnTo>
                <a:lnTo>
                  <a:pt x="5149" y="202418"/>
                </a:lnTo>
                <a:lnTo>
                  <a:pt x="0" y="200279"/>
                </a:lnTo>
                <a:lnTo>
                  <a:pt x="0" y="5461"/>
                </a:lnTo>
                <a:lnTo>
                  <a:pt x="5149" y="3321"/>
                </a:lnTo>
                <a:lnTo>
                  <a:pt x="19192" y="1587"/>
                </a:lnTo>
                <a:lnTo>
                  <a:pt x="40022" y="424"/>
                </a:lnTo>
                <a:lnTo>
                  <a:pt x="65531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4440" y="3756659"/>
            <a:ext cx="111252" cy="21488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752588" y="4777740"/>
            <a:ext cx="45720" cy="838200"/>
          </a:xfrm>
          <a:custGeom>
            <a:avLst/>
            <a:gdLst/>
            <a:ahLst/>
            <a:cxnLst/>
            <a:rect l="l" t="t" r="r" b="b"/>
            <a:pathLst>
              <a:path w="45720" h="838200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19" y="3810"/>
                </a:lnTo>
                <a:lnTo>
                  <a:pt x="45719" y="834390"/>
                </a:lnTo>
                <a:lnTo>
                  <a:pt x="42130" y="835874"/>
                </a:lnTo>
                <a:lnTo>
                  <a:pt x="32337" y="837085"/>
                </a:lnTo>
                <a:lnTo>
                  <a:pt x="17805" y="837901"/>
                </a:lnTo>
                <a:lnTo>
                  <a:pt x="0" y="83820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6944" y="5873496"/>
            <a:ext cx="45720" cy="334010"/>
          </a:xfrm>
          <a:custGeom>
            <a:avLst/>
            <a:gdLst/>
            <a:ahLst/>
            <a:cxnLst/>
            <a:rect l="l" t="t" r="r" b="b"/>
            <a:pathLst>
              <a:path w="45720" h="334010">
                <a:moveTo>
                  <a:pt x="0" y="0"/>
                </a:moveTo>
                <a:lnTo>
                  <a:pt x="17805" y="298"/>
                </a:lnTo>
                <a:lnTo>
                  <a:pt x="32337" y="1114"/>
                </a:lnTo>
                <a:lnTo>
                  <a:pt x="42130" y="2325"/>
                </a:lnTo>
                <a:lnTo>
                  <a:pt x="45719" y="3809"/>
                </a:lnTo>
                <a:lnTo>
                  <a:pt x="45719" y="329945"/>
                </a:lnTo>
                <a:lnTo>
                  <a:pt x="42130" y="331430"/>
                </a:lnTo>
                <a:lnTo>
                  <a:pt x="32337" y="332641"/>
                </a:lnTo>
                <a:lnTo>
                  <a:pt x="17805" y="333457"/>
                </a:lnTo>
                <a:lnTo>
                  <a:pt x="0" y="333755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75560" y="5873496"/>
            <a:ext cx="90170" cy="334010"/>
          </a:xfrm>
          <a:custGeom>
            <a:avLst/>
            <a:gdLst/>
            <a:ahLst/>
            <a:cxnLst/>
            <a:rect l="l" t="t" r="r" b="b"/>
            <a:pathLst>
              <a:path w="90169" h="334010">
                <a:moveTo>
                  <a:pt x="89915" y="333755"/>
                </a:moveTo>
                <a:lnTo>
                  <a:pt x="54917" y="333167"/>
                </a:lnTo>
                <a:lnTo>
                  <a:pt x="26336" y="331562"/>
                </a:lnTo>
                <a:lnTo>
                  <a:pt x="7066" y="329180"/>
                </a:lnTo>
                <a:lnTo>
                  <a:pt x="0" y="326262"/>
                </a:lnTo>
                <a:lnTo>
                  <a:pt x="0" y="7492"/>
                </a:lnTo>
                <a:lnTo>
                  <a:pt x="7066" y="4575"/>
                </a:lnTo>
                <a:lnTo>
                  <a:pt x="26336" y="2193"/>
                </a:lnTo>
                <a:lnTo>
                  <a:pt x="54917" y="588"/>
                </a:lnTo>
                <a:lnTo>
                  <a:pt x="89915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2883C-93AD-44C4-9BDF-27FC0923C6DF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501D51-BDEF-4AC4-98CB-5DEB926A7FBD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77708C1-4FAF-42D9-87CD-A6153866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940" y="311572"/>
            <a:ext cx="26028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l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u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ti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200" b="0" spc="-24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200" b="0" spc="-95" dirty="0">
                <a:solidFill>
                  <a:srgbClr val="D2523B"/>
                </a:solidFill>
                <a:latin typeface="Arial"/>
                <a:cs typeface="Arial"/>
              </a:rPr>
              <a:t>C</a:t>
            </a:r>
            <a:r>
              <a:rPr sz="3200" b="0" spc="-105" dirty="0">
                <a:solidFill>
                  <a:srgbClr val="D2523B"/>
                </a:solidFill>
                <a:latin typeface="Arial"/>
                <a:cs typeface="Arial"/>
              </a:rPr>
              <a:t>on</a:t>
            </a:r>
            <a:r>
              <a:rPr sz="3200" b="0" spc="-100" dirty="0">
                <a:solidFill>
                  <a:srgbClr val="D2523B"/>
                </a:solidFill>
                <a:latin typeface="Arial"/>
                <a:cs typeface="Arial"/>
              </a:rPr>
              <a:t>t’</a:t>
            </a:r>
            <a:r>
              <a:rPr sz="32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940" y="1565880"/>
            <a:ext cx="3910965" cy="11226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general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terms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80"/>
              </a:spcBef>
              <a:tabLst>
                <a:tab pos="90233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Q(1)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	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1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r>
              <a:rPr sz="20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950" spc="7" baseline="-21367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(1)……..q</a:t>
            </a:r>
            <a:r>
              <a:rPr sz="1950" baseline="-21367" dirty="0">
                <a:solidFill>
                  <a:srgbClr val="292934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(1)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Q(2)=</a:t>
            </a:r>
            <a:r>
              <a:rPr sz="20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r>
              <a:rPr sz="20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*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r>
              <a:rPr sz="1950" spc="7" baseline="25641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endParaRPr sz="1950" baseline="2564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439" y="1991309"/>
            <a:ext cx="923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967355"/>
            <a:ext cx="6879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Therefore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three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razors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years=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09283" y="3762189"/>
          <a:ext cx="6112510" cy="1439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4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27305"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0.70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0.20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474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62940" y="4354448"/>
            <a:ext cx="485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7" baseline="-16666" dirty="0">
                <a:solidFill>
                  <a:srgbClr val="292934"/>
                </a:solidFill>
                <a:latin typeface="Arial"/>
                <a:cs typeface="Arial"/>
              </a:rPr>
              <a:t>P</a:t>
            </a:r>
            <a:r>
              <a:rPr sz="1300" spc="5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13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9643" y="3793235"/>
            <a:ext cx="45720" cy="1442085"/>
          </a:xfrm>
          <a:custGeom>
            <a:avLst/>
            <a:gdLst/>
            <a:ahLst/>
            <a:cxnLst/>
            <a:rect l="l" t="t" r="r" b="b"/>
            <a:pathLst>
              <a:path w="45720" h="1442085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09"/>
                </a:lnTo>
                <a:lnTo>
                  <a:pt x="45720" y="1437894"/>
                </a:lnTo>
                <a:lnTo>
                  <a:pt x="42130" y="1439400"/>
                </a:lnTo>
                <a:lnTo>
                  <a:pt x="32337" y="1440608"/>
                </a:lnTo>
                <a:lnTo>
                  <a:pt x="17805" y="1441412"/>
                </a:lnTo>
                <a:lnTo>
                  <a:pt x="0" y="1441704"/>
                </a:lnTo>
              </a:path>
            </a:pathLst>
          </a:custGeom>
          <a:ln w="9143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B5BD6-0BAC-4C95-B503-D58E77E3797F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85874D-E764-400E-850F-1527AB4C7D0B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12E71C6-44EA-4F29-B6B5-27DA642A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81164"/>
            <a:ext cx="2952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olu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Con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’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139" y="1637233"/>
            <a:ext cx="10299065" cy="2550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Now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Q(0)P</a:t>
            </a:r>
            <a:r>
              <a:rPr sz="1950" spc="7" baseline="25641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endParaRPr sz="1950" baseline="2564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977900">
              <a:lnSpc>
                <a:spcPct val="100000"/>
              </a:lnSpc>
              <a:tabLst>
                <a:tab pos="1842135" algn="l"/>
                <a:tab pos="2806700" algn="l"/>
                <a:tab pos="3791585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Q(2)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	0.3933	0.2403	0.3664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Market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razors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Gillette,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Phillips</a:t>
            </a:r>
            <a:r>
              <a:rPr sz="2000" spc="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Braun are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expected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39.3</a:t>
            </a:r>
            <a:endParaRPr sz="2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%,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24.03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%,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36.64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%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respectively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after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two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years.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77255" y="2488692"/>
            <a:ext cx="64135" cy="399415"/>
          </a:xfrm>
          <a:custGeom>
            <a:avLst/>
            <a:gdLst/>
            <a:ahLst/>
            <a:cxnLst/>
            <a:rect l="l" t="t" r="r" b="b"/>
            <a:pathLst>
              <a:path w="64135" h="399414">
                <a:moveTo>
                  <a:pt x="0" y="0"/>
                </a:moveTo>
                <a:lnTo>
                  <a:pt x="24895" y="422"/>
                </a:lnTo>
                <a:lnTo>
                  <a:pt x="45243" y="1571"/>
                </a:lnTo>
                <a:lnTo>
                  <a:pt x="58971" y="3268"/>
                </a:lnTo>
                <a:lnTo>
                  <a:pt x="64008" y="5334"/>
                </a:lnTo>
                <a:lnTo>
                  <a:pt x="64008" y="393954"/>
                </a:lnTo>
                <a:lnTo>
                  <a:pt x="58971" y="396019"/>
                </a:lnTo>
                <a:lnTo>
                  <a:pt x="45243" y="397716"/>
                </a:lnTo>
                <a:lnTo>
                  <a:pt x="24895" y="398865"/>
                </a:lnTo>
                <a:lnTo>
                  <a:pt x="0" y="399288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1092" y="2488692"/>
            <a:ext cx="45720" cy="399415"/>
          </a:xfrm>
          <a:custGeom>
            <a:avLst/>
            <a:gdLst/>
            <a:ahLst/>
            <a:cxnLst/>
            <a:rect l="l" t="t" r="r" b="b"/>
            <a:pathLst>
              <a:path w="45719" h="399414">
                <a:moveTo>
                  <a:pt x="45719" y="399288"/>
                </a:moveTo>
                <a:lnTo>
                  <a:pt x="27914" y="398996"/>
                </a:lnTo>
                <a:lnTo>
                  <a:pt x="13382" y="398192"/>
                </a:lnTo>
                <a:lnTo>
                  <a:pt x="3589" y="396984"/>
                </a:lnTo>
                <a:lnTo>
                  <a:pt x="0" y="395478"/>
                </a:lnTo>
                <a:lnTo>
                  <a:pt x="0" y="3810"/>
                </a:lnTo>
                <a:lnTo>
                  <a:pt x="3589" y="2303"/>
                </a:lnTo>
                <a:lnTo>
                  <a:pt x="13382" y="1095"/>
                </a:lnTo>
                <a:lnTo>
                  <a:pt x="27914" y="291"/>
                </a:lnTo>
                <a:lnTo>
                  <a:pt x="45719" y="0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225EC-325E-4D98-9371-42AE2F8DBAC8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42FA0-B4A2-42CD-8DA9-32F877DD8165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851097-49B5-4823-A8B8-80BDE7F0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215" y="220258"/>
            <a:ext cx="8856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Output</a:t>
            </a:r>
            <a:r>
              <a:rPr sz="3600" b="0" spc="-22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: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Steady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5" dirty="0">
                <a:solidFill>
                  <a:srgbClr val="D2523B"/>
                </a:solidFill>
                <a:latin typeface="Arial"/>
                <a:cs typeface="Arial"/>
              </a:rPr>
              <a:t>State</a:t>
            </a:r>
            <a:r>
              <a:rPr sz="3600" b="0" spc="-20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Probabilities</a:t>
            </a:r>
            <a:r>
              <a:rPr sz="3600" b="0" spc="-229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80" dirty="0">
                <a:solidFill>
                  <a:srgbClr val="D2523B"/>
                </a:solidFill>
                <a:latin typeface="Arial"/>
                <a:cs typeface="Arial"/>
              </a:rPr>
              <a:t>(Long</a:t>
            </a:r>
            <a:r>
              <a:rPr sz="3600" b="0" spc="-220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75" dirty="0">
                <a:solidFill>
                  <a:srgbClr val="D2523B"/>
                </a:solidFill>
                <a:latin typeface="Arial"/>
                <a:cs typeface="Arial"/>
              </a:rPr>
              <a:t>Run)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477560"/>
            <a:ext cx="6047740" cy="28714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8765" marR="470534" indent="-278765">
              <a:lnSpc>
                <a:spcPct val="125800"/>
              </a:lnSpc>
              <a:spcBef>
                <a:spcPts val="525"/>
              </a:spcBef>
              <a:buClr>
                <a:srgbClr val="92A199"/>
              </a:buClr>
              <a:buSzPct val="85416"/>
              <a:buChar char="•"/>
              <a:tabLst>
                <a:tab pos="278765" algn="l"/>
                <a:tab pos="279400" algn="l"/>
              </a:tabLst>
            </a:pP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Calculation</a:t>
            </a:r>
            <a:r>
              <a:rPr sz="2400" spc="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of steady</a:t>
            </a:r>
            <a:r>
              <a:rPr sz="2400" spc="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92934"/>
                </a:solidFill>
                <a:latin typeface="Arial"/>
                <a:cs typeface="Arial"/>
              </a:rPr>
              <a:t>state</a:t>
            </a:r>
            <a:r>
              <a:rPr sz="24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34"/>
                </a:solidFill>
                <a:latin typeface="Arial"/>
                <a:cs typeface="Arial"/>
              </a:rPr>
              <a:t>probabilities </a:t>
            </a:r>
            <a:r>
              <a:rPr sz="2400" spc="-6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q1= 0.90q1+0.10q2+0.10q3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…………(1) </a:t>
            </a:r>
            <a:r>
              <a:rPr sz="2000" spc="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q2=0.03q1+0.70q2+0.10q3…………..(2)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q3=0.07q1+0.20q2+0.80q3…………..(3)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marL="95885" marR="5080" indent="-83820">
              <a:lnSpc>
                <a:spcPct val="140500"/>
              </a:lnSpc>
              <a:tabLst>
                <a:tab pos="927100" algn="l"/>
              </a:tabLst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As	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q1+q2+q3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1………………………………..(4) </a:t>
            </a:r>
            <a:r>
              <a:rPr sz="2000" spc="-5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Considering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Eq.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1,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2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4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putting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matrix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form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22520" y="4805267"/>
          <a:ext cx="4899025" cy="13333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4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6283">
                <a:tc>
                  <a:txBody>
                    <a:bodyPr/>
                    <a:lstStyle/>
                    <a:p>
                      <a:pPr marL="152400">
                        <a:lnSpc>
                          <a:spcPts val="2039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214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205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45"/>
                        </a:lnSpc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  <a:lnT w="19050">
                      <a:solidFill>
                        <a:srgbClr val="92A19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0.30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-0.10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899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1.00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R w="19050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q3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  <a:lnR w="28575">
                      <a:solidFill>
                        <a:srgbClr val="92A19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2000" dirty="0">
                          <a:solidFill>
                            <a:srgbClr val="292934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A19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707123" y="4802123"/>
            <a:ext cx="45720" cy="1275715"/>
          </a:xfrm>
          <a:custGeom>
            <a:avLst/>
            <a:gdLst/>
            <a:ahLst/>
            <a:cxnLst/>
            <a:rect l="l" t="t" r="r" b="b"/>
            <a:pathLst>
              <a:path w="45720" h="1275714">
                <a:moveTo>
                  <a:pt x="0" y="0"/>
                </a:moveTo>
                <a:lnTo>
                  <a:pt x="17805" y="291"/>
                </a:lnTo>
                <a:lnTo>
                  <a:pt x="32337" y="1095"/>
                </a:lnTo>
                <a:lnTo>
                  <a:pt x="42130" y="2303"/>
                </a:lnTo>
                <a:lnTo>
                  <a:pt x="45720" y="3809"/>
                </a:lnTo>
                <a:lnTo>
                  <a:pt x="45720" y="1271777"/>
                </a:lnTo>
                <a:lnTo>
                  <a:pt x="42130" y="1273262"/>
                </a:lnTo>
                <a:lnTo>
                  <a:pt x="32337" y="1274473"/>
                </a:lnTo>
                <a:lnTo>
                  <a:pt x="17805" y="1275289"/>
                </a:lnTo>
                <a:lnTo>
                  <a:pt x="0" y="1275588"/>
                </a:lnTo>
              </a:path>
            </a:pathLst>
          </a:custGeom>
          <a:ln w="9144">
            <a:solidFill>
              <a:srgbClr val="92A1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DBBBE-F13C-46FC-9820-B5333C84113B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C90D41-6EA2-4E95-A91B-EDAAC31E22C4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61C2D8-FBDF-49BF-80E6-9516FF5E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96" y="379585"/>
            <a:ext cx="2952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0" dirty="0">
                <a:solidFill>
                  <a:srgbClr val="D2523B"/>
                </a:solidFill>
                <a:latin typeface="Arial"/>
                <a:cs typeface="Arial"/>
              </a:rPr>
              <a:t>S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olu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i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o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n</a:t>
            </a:r>
            <a:r>
              <a:rPr sz="3600" b="0" spc="-235" dirty="0">
                <a:solidFill>
                  <a:srgbClr val="D2523B"/>
                </a:solidFill>
                <a:latin typeface="Arial"/>
                <a:cs typeface="Arial"/>
              </a:rPr>
              <a:t> 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Con</a:t>
            </a:r>
            <a:r>
              <a:rPr sz="3600" b="0" spc="-105" dirty="0">
                <a:solidFill>
                  <a:srgbClr val="D2523B"/>
                </a:solidFill>
                <a:latin typeface="Arial"/>
                <a:cs typeface="Arial"/>
              </a:rPr>
              <a:t>t</a:t>
            </a:r>
            <a:r>
              <a:rPr sz="3600" b="0" spc="-95" dirty="0">
                <a:solidFill>
                  <a:srgbClr val="D2523B"/>
                </a:solidFill>
                <a:latin typeface="Arial"/>
                <a:cs typeface="Arial"/>
              </a:rPr>
              <a:t>’</a:t>
            </a:r>
            <a:r>
              <a:rPr sz="3600" b="0" dirty="0">
                <a:solidFill>
                  <a:srgbClr val="D2523B"/>
                </a:solidFill>
                <a:latin typeface="Arial"/>
                <a:cs typeface="Arial"/>
              </a:rPr>
              <a:t>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565880"/>
            <a:ext cx="10784205" cy="435419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Applying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Cramer’s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Rule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matrix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∆=</a:t>
            </a:r>
            <a:r>
              <a:rPr sz="20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0.080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∆1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7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0.040</a:t>
            </a:r>
            <a:endParaRPr sz="2000">
              <a:latin typeface="Arial"/>
              <a:cs typeface="Arial"/>
            </a:endParaRPr>
          </a:p>
          <a:p>
            <a:pPr marL="9969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∆2=</a:t>
            </a:r>
            <a:r>
              <a:rPr sz="2000" spc="-1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0.013</a:t>
            </a:r>
            <a:endParaRPr sz="2000">
              <a:latin typeface="Arial"/>
              <a:cs typeface="Arial"/>
            </a:endParaRPr>
          </a:p>
          <a:p>
            <a:pPr marL="99695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∆3=</a:t>
            </a:r>
            <a:r>
              <a:rPr sz="2000" spc="-1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0.027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416050" marR="5687695" indent="-1403985">
              <a:lnSpc>
                <a:spcPct val="120000"/>
              </a:lnSpc>
            </a:pP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Accordingly,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q1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∆1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0.040/0.080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0.50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q2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∆2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0.013/0.080=</a:t>
            </a:r>
            <a:r>
              <a:rPr sz="2000" spc="-5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0.16</a:t>
            </a:r>
            <a:endParaRPr sz="2000">
              <a:latin typeface="Arial"/>
              <a:cs typeface="Arial"/>
            </a:endParaRPr>
          </a:p>
          <a:p>
            <a:pPr marL="16891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q3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∆3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sz="20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∆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0.027/0.080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0.34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Thus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if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given transition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probabilities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remain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constant</a:t>
            </a:r>
            <a:r>
              <a:rPr sz="20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over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time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(Long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Run),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 market</a:t>
            </a:r>
            <a:r>
              <a:rPr sz="2000" spc="-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share </a:t>
            </a:r>
            <a:r>
              <a:rPr sz="2000" spc="-54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brands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shall</a:t>
            </a:r>
            <a:r>
              <a:rPr sz="20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be 50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%,</a:t>
            </a:r>
            <a:r>
              <a:rPr sz="20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16 </a:t>
            </a:r>
            <a:r>
              <a:rPr sz="2000" spc="-5" dirty="0">
                <a:solidFill>
                  <a:srgbClr val="292934"/>
                </a:solidFill>
                <a:latin typeface="Arial"/>
                <a:cs typeface="Arial"/>
              </a:rPr>
              <a:t>%,</a:t>
            </a:r>
            <a:r>
              <a:rPr sz="20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34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34"/>
                </a:solidFill>
                <a:latin typeface="Arial"/>
                <a:cs typeface="Arial"/>
              </a:rPr>
              <a:t>%</a:t>
            </a:r>
            <a:r>
              <a:rPr sz="20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292934"/>
                </a:solidFill>
                <a:latin typeface="Arial"/>
                <a:cs typeface="Arial"/>
              </a:rPr>
              <a:t>respectively.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74168"/>
            <a:ext cx="805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08-10-2016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40136" y="5740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B639D-5316-4332-B1AC-F25AB6686290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5BF1D8-AE3A-4473-B472-EB67EABA3AE8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EFF25D-3EEB-4DA2-BB1E-3124E6C6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9D0B61-A20F-412F-98F1-852B8305F897}"/>
              </a:ext>
            </a:extLst>
          </p:cNvPr>
          <p:cNvSpPr/>
          <p:nvPr/>
        </p:nvSpPr>
        <p:spPr>
          <a:xfrm>
            <a:off x="168812" y="154745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1B076-65C0-478B-B7B1-ED5BE328C04B}"/>
              </a:ext>
            </a:extLst>
          </p:cNvPr>
          <p:cNvCxnSpPr/>
          <p:nvPr/>
        </p:nvCxnSpPr>
        <p:spPr>
          <a:xfrm>
            <a:off x="166467" y="993913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B9CC29-D434-4F10-9373-74EF3914F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5"/>
          <a:stretch/>
        </p:blipFill>
        <p:spPr>
          <a:xfrm>
            <a:off x="1258957" y="1351728"/>
            <a:ext cx="9899373" cy="380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5B249-DEA0-41F7-A8B4-E31056A8E481}"/>
              </a:ext>
            </a:extLst>
          </p:cNvPr>
          <p:cNvSpPr txBox="1"/>
          <p:nvPr/>
        </p:nvSpPr>
        <p:spPr>
          <a:xfrm>
            <a:off x="371062" y="333032"/>
            <a:ext cx="5502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Characteristics of Markov Processes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E4409-4CF0-4A86-8601-71A97F77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976CEC-F8BC-434A-9F16-D55D6C73FA79}"/>
              </a:ext>
            </a:extLst>
          </p:cNvPr>
          <p:cNvSpPr/>
          <p:nvPr/>
        </p:nvSpPr>
        <p:spPr>
          <a:xfrm>
            <a:off x="168812" y="167997"/>
            <a:ext cx="11859065" cy="65414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43A5CA-E5C9-4AC1-A8FF-AA1B99920C40}"/>
              </a:ext>
            </a:extLst>
          </p:cNvPr>
          <p:cNvCxnSpPr/>
          <p:nvPr/>
        </p:nvCxnSpPr>
        <p:spPr>
          <a:xfrm>
            <a:off x="166467" y="1007165"/>
            <a:ext cx="1185906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FAC609-7D7B-49CB-911F-99D1528B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400174"/>
            <a:ext cx="8844584" cy="4642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13E68-78C9-4FCA-B58A-9851B90799A5}"/>
              </a:ext>
            </a:extLst>
          </p:cNvPr>
          <p:cNvSpPr txBox="1"/>
          <p:nvPr/>
        </p:nvSpPr>
        <p:spPr>
          <a:xfrm>
            <a:off x="371062" y="333032"/>
            <a:ext cx="345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Transition probability 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A5770-1945-48FE-BBCF-5EEF4966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D257C-DDB9-4445-AD9A-AE1AF229B3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2409</Words>
  <Application>Microsoft Office PowerPoint</Application>
  <PresentationFormat>Widescreen</PresentationFormat>
  <Paragraphs>595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Google Sans</vt:lpstr>
      <vt:lpstr>Times New Roman</vt:lpstr>
      <vt:lpstr>Office Theme</vt:lpstr>
      <vt:lpstr>PowerPoint Presentation</vt:lpstr>
      <vt:lpstr>Stochastic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</vt:lpstr>
      <vt:lpstr>Transition probabilities</vt:lpstr>
      <vt:lpstr>Example on Transition probability matrix </vt:lpstr>
      <vt:lpstr>PowerPoint Presentation</vt:lpstr>
      <vt:lpstr>Example:</vt:lpstr>
      <vt:lpstr>PowerPoint Presentation</vt:lpstr>
      <vt:lpstr>Example:</vt:lpstr>
      <vt:lpstr>PowerPoint Presentation</vt:lpstr>
      <vt:lpstr>Examples on Markov chain</vt:lpstr>
      <vt:lpstr>Example:</vt:lpstr>
      <vt:lpstr>Example on Markov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Markov chain states</vt:lpstr>
      <vt:lpstr>PowerPoint Presentation</vt:lpstr>
      <vt:lpstr>Limitations</vt:lpstr>
      <vt:lpstr>MARKOV CHAIN ANALYSIS  APPLIED TO MARKETING</vt:lpstr>
      <vt:lpstr>Markov Chain Analysis Applied To FMCG Product- Biscuits</vt:lpstr>
      <vt:lpstr>Question Cont’d</vt:lpstr>
      <vt:lpstr>Solution</vt:lpstr>
      <vt:lpstr>Solution Cont’d</vt:lpstr>
      <vt:lpstr>Input : Transition Probability Matrix</vt:lpstr>
      <vt:lpstr>Input : Initial Condition</vt:lpstr>
      <vt:lpstr>Output : Specific State Probabilities (Short Run)</vt:lpstr>
      <vt:lpstr>Solution Cont’d</vt:lpstr>
      <vt:lpstr>Solution Cont’d</vt:lpstr>
      <vt:lpstr>Output : Steady State Probabilities (Long Run)</vt:lpstr>
      <vt:lpstr>Solution Cont’d</vt:lpstr>
      <vt:lpstr>Markov Chain Analysis Applied To Airlines</vt:lpstr>
      <vt:lpstr>Solution</vt:lpstr>
      <vt:lpstr>Solution</vt:lpstr>
      <vt:lpstr>Solution</vt:lpstr>
      <vt:lpstr>Markov Chain Analysis Applied To Personal Care Product -  Razors</vt:lpstr>
      <vt:lpstr>PowerPoint Presentation</vt:lpstr>
      <vt:lpstr>Solution</vt:lpstr>
      <vt:lpstr>Input : Transition Probability Matrix</vt:lpstr>
      <vt:lpstr>Input : Initial Condition</vt:lpstr>
      <vt:lpstr>Output : Specific State Probabilities (Short Run)</vt:lpstr>
      <vt:lpstr>Solution Cont’d</vt:lpstr>
      <vt:lpstr>Solution Cont’d</vt:lpstr>
      <vt:lpstr>Output : Steady State Probabilities (Long Run)</vt:lpstr>
      <vt:lpstr>Solution Cont’d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Subhash Chandra N</dc:creator>
  <cp:lastModifiedBy>Subhash Chandra N</cp:lastModifiedBy>
  <cp:revision>78</cp:revision>
  <dcterms:created xsi:type="dcterms:W3CDTF">2021-04-16T13:40:43Z</dcterms:created>
  <dcterms:modified xsi:type="dcterms:W3CDTF">2024-04-22T04:27:52Z</dcterms:modified>
</cp:coreProperties>
</file>